
<file path=[Content_Types].xml><?xml version="1.0" encoding="utf-8"?>
<Types xmlns="http://schemas.openxmlformats.org/package/2006/content-types">
  <Default Extension="xml" ContentType="application/xml"/>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311" r:id="rId2"/>
    <p:sldId id="403" r:id="rId3"/>
    <p:sldId id="367" r:id="rId4"/>
    <p:sldId id="400" r:id="rId5"/>
    <p:sldId id="401" r:id="rId6"/>
    <p:sldId id="435" r:id="rId7"/>
    <p:sldId id="414" r:id="rId8"/>
    <p:sldId id="415" r:id="rId9"/>
    <p:sldId id="416" r:id="rId10"/>
    <p:sldId id="402" r:id="rId11"/>
    <p:sldId id="406" r:id="rId12"/>
    <p:sldId id="404" r:id="rId13"/>
    <p:sldId id="407" r:id="rId14"/>
    <p:sldId id="409" r:id="rId15"/>
    <p:sldId id="408" r:id="rId16"/>
    <p:sldId id="410" r:id="rId17"/>
    <p:sldId id="411" r:id="rId18"/>
    <p:sldId id="412" r:id="rId19"/>
    <p:sldId id="413" r:id="rId20"/>
    <p:sldId id="418" r:id="rId21"/>
    <p:sldId id="419" r:id="rId22"/>
    <p:sldId id="442" r:id="rId23"/>
    <p:sldId id="437" r:id="rId24"/>
    <p:sldId id="438" r:id="rId25"/>
    <p:sldId id="439" r:id="rId26"/>
    <p:sldId id="441" r:id="rId27"/>
    <p:sldId id="440" r:id="rId28"/>
    <p:sldId id="417" r:id="rId29"/>
    <p:sldId id="421" r:id="rId30"/>
    <p:sldId id="422" r:id="rId31"/>
    <p:sldId id="423" r:id="rId32"/>
    <p:sldId id="424" r:id="rId33"/>
    <p:sldId id="425" r:id="rId34"/>
    <p:sldId id="443" r:id="rId35"/>
    <p:sldId id="426" r:id="rId36"/>
    <p:sldId id="430" r:id="rId37"/>
    <p:sldId id="429" r:id="rId38"/>
    <p:sldId id="436" r:id="rId39"/>
    <p:sldId id="427" r:id="rId40"/>
    <p:sldId id="431" r:id="rId41"/>
    <p:sldId id="432" r:id="rId42"/>
    <p:sldId id="433" r:id="rId43"/>
    <p:sldId id="434" r:id="rId44"/>
    <p:sldId id="444" r:id="rId4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00"/>
    <a:srgbClr val="C0504D"/>
    <a:srgbClr val="4BACC6"/>
    <a:srgbClr val="8064A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91856" autoAdjust="0"/>
  </p:normalViewPr>
  <p:slideViewPr>
    <p:cSldViewPr snapToGrid="0" snapToObjects="1">
      <p:cViewPr varScale="1">
        <p:scale>
          <a:sx n="109" d="100"/>
          <a:sy n="109" d="100"/>
        </p:scale>
        <p:origin x="-1632"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8" d="100"/>
        <a:sy n="158" d="100"/>
      </p:scale>
      <p:origin x="0" y="896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interSettings" Target="printerSettings/printerSettings1.bin"/><Relationship Id="rId48" Type="http://schemas.openxmlformats.org/officeDocument/2006/relationships/presProps" Target="presProps.xml"/><Relationship Id="rId4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heme" Target="theme/theme1.xml"/><Relationship Id="rId5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7A0F8C-444A-BF47-8F6D-6EF61220B357}" type="datetimeFigureOut">
              <a:rPr lang="en-US" smtClean="0"/>
              <a:t>14/11/15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11F05B9-BFD0-C445-9742-2DB050C992E7}" type="slidenum">
              <a:rPr lang="en-US" smtClean="0"/>
              <a:t>‹#›</a:t>
            </a:fld>
            <a:endParaRPr lang="en-US"/>
          </a:p>
        </p:txBody>
      </p:sp>
    </p:spTree>
    <p:extLst>
      <p:ext uri="{BB962C8B-B14F-4D97-AF65-F5344CB8AC3E}">
        <p14:creationId xmlns:p14="http://schemas.microsoft.com/office/powerpoint/2010/main" val="80554936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38919193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3970200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40982898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a:xfrm>
            <a:off x="556811" y="1016400"/>
            <a:ext cx="8229600" cy="5209381"/>
          </a:xfrm>
          <a:prstGeom prst="rect">
            <a:avLst/>
          </a:prstGeom>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0195FD74-C850-F541-A740-1AFF75D11571}" type="datetimeFigureOut">
              <a:rPr lang="en-US" smtClean="0"/>
              <a:pPr/>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8707CFD-EA60-2843-BCB8-6285F43A91F5}" type="slidenum">
              <a:rPr lang="en-US" smtClean="0"/>
              <a:pPr/>
              <a:t>‹#›</a:t>
            </a:fld>
            <a:endParaRPr lang="en-US"/>
          </a:p>
        </p:txBody>
      </p:sp>
    </p:spTree>
    <p:extLst>
      <p:ext uri="{BB962C8B-B14F-4D97-AF65-F5344CB8AC3E}">
        <p14:creationId xmlns:p14="http://schemas.microsoft.com/office/powerpoint/2010/main" val="13623208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4" name="Date Placeholder 3"/>
          <p:cNvSpPr>
            <a:spLocks noGrp="1"/>
          </p:cNvSpPr>
          <p:nvPr>
            <p:ph type="dt" sz="half" idx="10"/>
          </p:nvPr>
        </p:nvSpPr>
        <p:spPr/>
        <p:txBody>
          <a:bodyPr/>
          <a:lstStyle/>
          <a:p>
            <a:fld id="{5067CC8B-CF79-4142-AD60-196828C35C8D}" type="datetimeFigureOut">
              <a:rPr lang="en-US" smtClean="0"/>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5513999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5067CC8B-CF79-4142-AD60-196828C35C8D}" type="datetimeFigureOut">
              <a:rPr lang="en-US" smtClean="0"/>
              <a:t>14/11/15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8272790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5067CC8B-CF79-4142-AD60-196828C35C8D}" type="datetimeFigureOut">
              <a:rPr lang="en-US" smtClean="0"/>
              <a:t>14/11/15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410836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5067CC8B-CF79-4142-AD60-196828C35C8D}" type="datetimeFigureOut">
              <a:rPr lang="en-US" smtClean="0"/>
              <a:t>14/11/15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45193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5067CC8B-CF79-4142-AD60-196828C35C8D}" type="datetimeFigureOut">
              <a:rPr lang="en-US" smtClean="0"/>
              <a:t>14/11/15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35113567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067CC8B-CF79-4142-AD60-196828C35C8D}" type="datetimeFigureOut">
              <a:rPr lang="en-US" smtClean="0"/>
              <a:t>14/11/15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18629583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5067CC8B-CF79-4142-AD60-196828C35C8D}" type="datetimeFigureOut">
              <a:rPr lang="en-US" smtClean="0"/>
              <a:t>14/11/15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394308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5067CC8B-CF79-4142-AD60-196828C35C8D}" type="datetimeFigureOut">
              <a:rPr lang="en-US" smtClean="0"/>
              <a:t>14/11/15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6C57273-CF56-D14D-A4EF-6D091E088A91}" type="slidenum">
              <a:rPr lang="en-US" smtClean="0"/>
              <a:t>‹#›</a:t>
            </a:fld>
            <a:endParaRPr lang="en-US"/>
          </a:p>
        </p:txBody>
      </p:sp>
    </p:spTree>
    <p:extLst>
      <p:ext uri="{BB962C8B-B14F-4D97-AF65-F5344CB8AC3E}">
        <p14:creationId xmlns:p14="http://schemas.microsoft.com/office/powerpoint/2010/main" val="234841890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9595"/>
            <a:ext cx="8229600" cy="1143000"/>
          </a:xfrm>
          <a:prstGeom prst="rect">
            <a:avLst/>
          </a:prstGeom>
        </p:spPr>
        <p:txBody>
          <a:bodyPr vert="horz" lIns="91440" tIns="45720" rIns="91440" bIns="45720" rtlCol="0" anchor="ctr">
            <a:normAutofit/>
          </a:bodyPr>
          <a:lstStyle/>
          <a:p>
            <a:r>
              <a:rPr lang="nb-NO" dirty="0" err="1" smtClean="0"/>
              <a:t>Click</a:t>
            </a:r>
            <a:r>
              <a:rPr lang="nb-NO" dirty="0" smtClean="0"/>
              <a:t> to </a:t>
            </a:r>
            <a:r>
              <a:rPr lang="nb-NO" dirty="0" err="1" smtClean="0"/>
              <a:t>edit</a:t>
            </a:r>
            <a:r>
              <a:rPr lang="nb-NO" dirty="0" smtClean="0"/>
              <a:t> Master </a:t>
            </a:r>
            <a:r>
              <a:rPr lang="nb-NO" dirty="0" err="1" smtClean="0"/>
              <a:t>title</a:t>
            </a:r>
            <a:r>
              <a:rPr lang="nb-NO" dirty="0" smtClean="0"/>
              <a:t> style</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067CC8B-CF79-4142-AD60-196828C35C8D}" type="datetimeFigureOut">
              <a:rPr lang="en-US" smtClean="0"/>
              <a:t>14/11/15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C57273-CF56-D14D-A4EF-6D091E088A91}" type="slidenum">
              <a:rPr lang="en-US" smtClean="0"/>
              <a:t>‹#›</a:t>
            </a:fld>
            <a:endParaRPr lang="en-US"/>
          </a:p>
        </p:txBody>
      </p:sp>
    </p:spTree>
    <p:extLst>
      <p:ext uri="{BB962C8B-B14F-4D97-AF65-F5344CB8AC3E}">
        <p14:creationId xmlns:p14="http://schemas.microsoft.com/office/powerpoint/2010/main" val="31426311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eg"/><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4"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image" Target="../media/image2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30.png"/><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microsoft.com/office/2007/relationships/hdphoto" Target="../media/hdphoto1.wdp"/></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flxlexblog.wordpress.com/2015/08/31/active-learning-strategies-for-bioinformatics-teaching-2/" TargetMode="External"/><Relationship Id="rId4" Type="http://schemas.openxmlformats.org/officeDocument/2006/relationships/hyperlink" Target="https://flxlexblog.wordpress.com/2015/09/23/notes-from-the-febs-iubmb-workshop-on-education-in-molecular-life-sciences" TargetMode="External"/><Relationship Id="rId1" Type="http://schemas.openxmlformats.org/officeDocument/2006/relationships/slideLayout" Target="../slideLayouts/slideLayout2.xml"/><Relationship Id="rId2" Type="http://schemas.openxmlformats.org/officeDocument/2006/relationships/hyperlink" Target="https://www.youtube.com/watch?v=kmVKGxPlTvc"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91951" y="555185"/>
            <a:ext cx="8160098" cy="1470025"/>
          </a:xfrm>
        </p:spPr>
        <p:txBody>
          <a:bodyPr>
            <a:noAutofit/>
          </a:bodyPr>
          <a:lstStyle/>
          <a:p>
            <a:r>
              <a:rPr lang="en-US" sz="3200" b="1" dirty="0"/>
              <a:t>Simple online and offline resources for making learning more interactive</a:t>
            </a:r>
            <a:endParaRPr lang="en-US" sz="2000" b="1" dirty="0"/>
          </a:p>
        </p:txBody>
      </p:sp>
      <p:sp>
        <p:nvSpPr>
          <p:cNvPr id="3" name="Subtitle 2"/>
          <p:cNvSpPr>
            <a:spLocks noGrp="1"/>
          </p:cNvSpPr>
          <p:nvPr>
            <p:ph type="subTitle" idx="1"/>
          </p:nvPr>
        </p:nvSpPr>
        <p:spPr>
          <a:xfrm>
            <a:off x="378554" y="2025210"/>
            <a:ext cx="8160098" cy="4060877"/>
          </a:xfrm>
        </p:spPr>
        <p:txBody>
          <a:bodyPr/>
          <a:lstStyle/>
          <a:p>
            <a:r>
              <a:rPr lang="en-US" sz="2400" dirty="0" smtClean="0">
                <a:solidFill>
                  <a:schemeClr val="tx1">
                    <a:lumMod val="95000"/>
                    <a:lumOff val="5000"/>
                  </a:schemeClr>
                </a:solidFill>
              </a:rPr>
              <a:t>Software </a:t>
            </a:r>
            <a:r>
              <a:rPr lang="en-US" sz="2400" dirty="0">
                <a:solidFill>
                  <a:schemeClr val="tx1">
                    <a:lumMod val="95000"/>
                    <a:lumOff val="5000"/>
                  </a:schemeClr>
                </a:solidFill>
              </a:rPr>
              <a:t>and Data Carpentry Instructor &amp; Helper Retreat</a:t>
            </a:r>
          </a:p>
          <a:p>
            <a:r>
              <a:rPr lang="en-US" sz="2400" dirty="0">
                <a:solidFill>
                  <a:schemeClr val="tx1">
                    <a:lumMod val="95000"/>
                    <a:lumOff val="5000"/>
                  </a:schemeClr>
                </a:solidFill>
              </a:rPr>
              <a:t>November 14, </a:t>
            </a:r>
            <a:r>
              <a:rPr lang="en-US" sz="2400" dirty="0" smtClean="0">
                <a:solidFill>
                  <a:schemeClr val="tx1">
                    <a:lumMod val="95000"/>
                    <a:lumOff val="5000"/>
                  </a:schemeClr>
                </a:solidFill>
              </a:rPr>
              <a:t>2015</a:t>
            </a:r>
            <a:endParaRPr lang="en-US" dirty="0" smtClean="0">
              <a:solidFill>
                <a:schemeClr val="tx1">
                  <a:lumMod val="95000"/>
                  <a:lumOff val="5000"/>
                </a:schemeClr>
              </a:solidFill>
            </a:endParaRPr>
          </a:p>
          <a:p>
            <a:endParaRPr lang="en-US" dirty="0" smtClean="0">
              <a:solidFill>
                <a:schemeClr val="tx1">
                  <a:lumMod val="95000"/>
                  <a:lumOff val="5000"/>
                </a:schemeClr>
              </a:solidFill>
            </a:endParaRPr>
          </a:p>
          <a:p>
            <a:r>
              <a:rPr lang="en-US" dirty="0" err="1" smtClean="0">
                <a:solidFill>
                  <a:schemeClr val="tx1">
                    <a:lumMod val="95000"/>
                    <a:lumOff val="5000"/>
                  </a:schemeClr>
                </a:solidFill>
              </a:rPr>
              <a:t>Lex</a:t>
            </a:r>
            <a:r>
              <a:rPr lang="en-US" dirty="0" smtClean="0">
                <a:solidFill>
                  <a:schemeClr val="tx1">
                    <a:lumMod val="95000"/>
                    <a:lumOff val="5000"/>
                  </a:schemeClr>
                </a:solidFill>
              </a:rPr>
              <a:t> Nederbragt</a:t>
            </a:r>
            <a:endParaRPr lang="en-US" dirty="0" smtClean="0">
              <a:solidFill>
                <a:schemeClr val="tx1">
                  <a:lumMod val="95000"/>
                  <a:lumOff val="5000"/>
                </a:schemeClr>
              </a:solidFill>
            </a:endParaRPr>
          </a:p>
          <a:p>
            <a:r>
              <a:rPr lang="en-US" dirty="0" smtClean="0">
                <a:solidFill>
                  <a:schemeClr val="tx1">
                    <a:lumMod val="95000"/>
                    <a:lumOff val="5000"/>
                  </a:schemeClr>
                </a:solidFill>
              </a:rPr>
              <a:t>Centre </a:t>
            </a:r>
            <a:r>
              <a:rPr lang="en-US" dirty="0">
                <a:solidFill>
                  <a:schemeClr val="tx1">
                    <a:lumMod val="95000"/>
                    <a:lumOff val="5000"/>
                  </a:schemeClr>
                </a:solidFill>
              </a:rPr>
              <a:t>for Evolutionary and Ecological </a:t>
            </a:r>
            <a:r>
              <a:rPr lang="en-US" dirty="0" smtClean="0">
                <a:solidFill>
                  <a:schemeClr val="tx1">
                    <a:lumMod val="95000"/>
                    <a:lumOff val="5000"/>
                  </a:schemeClr>
                </a:solidFill>
              </a:rPr>
              <a:t>Synthesis</a:t>
            </a:r>
          </a:p>
          <a:p>
            <a:r>
              <a:rPr lang="en-US" dirty="0" smtClean="0">
                <a:solidFill>
                  <a:schemeClr val="tx1">
                    <a:lumMod val="95000"/>
                    <a:lumOff val="5000"/>
                  </a:schemeClr>
                </a:solidFill>
              </a:rPr>
              <a:t>University of Oslo</a:t>
            </a:r>
          </a:p>
          <a:p>
            <a:endParaRPr lang="en-US" dirty="0" smtClean="0">
              <a:solidFill>
                <a:schemeClr val="tx1">
                  <a:lumMod val="95000"/>
                  <a:lumOff val="5000"/>
                </a:schemeClr>
              </a:solidFill>
            </a:endParaRPr>
          </a:p>
          <a:p>
            <a:r>
              <a:rPr lang="en-US" sz="2000" dirty="0">
                <a:solidFill>
                  <a:schemeClr val="tx1">
                    <a:lumMod val="95000"/>
                    <a:lumOff val="5000"/>
                  </a:schemeClr>
                </a:solidFill>
              </a:rPr>
              <a:t>http://</a:t>
            </a:r>
            <a:r>
              <a:rPr lang="en-US" sz="2000" dirty="0" err="1">
                <a:solidFill>
                  <a:schemeClr val="tx1">
                    <a:lumMod val="95000"/>
                    <a:lumOff val="5000"/>
                  </a:schemeClr>
                </a:solidFill>
              </a:rPr>
              <a:t>pad.software-carpentry.org</a:t>
            </a:r>
            <a:r>
              <a:rPr lang="en-US" sz="2000" dirty="0">
                <a:solidFill>
                  <a:schemeClr val="tx1">
                    <a:lumMod val="95000"/>
                    <a:lumOff val="5000"/>
                  </a:schemeClr>
                </a:solidFill>
              </a:rPr>
              <a:t>/swc-instructor-retreat-2015-3PM-UTC</a:t>
            </a:r>
          </a:p>
          <a:p>
            <a:endParaRPr lang="en-US" dirty="0">
              <a:solidFill>
                <a:schemeClr val="tx1">
                  <a:lumMod val="95000"/>
                  <a:lumOff val="5000"/>
                </a:schemeClr>
              </a:solidFill>
            </a:endParaRPr>
          </a:p>
          <a:p>
            <a:endParaRPr lang="en-US" dirty="0">
              <a:solidFill>
                <a:schemeClr val="tx1">
                  <a:lumMod val="95000"/>
                  <a:lumOff val="5000"/>
                </a:schemeClr>
              </a:solidFill>
            </a:endParaRPr>
          </a:p>
        </p:txBody>
      </p:sp>
    </p:spTree>
    <p:extLst>
      <p:ext uri="{BB962C8B-B14F-4D97-AF65-F5344CB8AC3E}">
        <p14:creationId xmlns:p14="http://schemas.microsoft.com/office/powerpoint/2010/main" val="366219617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Genomes</a:t>
            </a:r>
            <a:endParaRPr lang="en-US" dirty="0"/>
          </a:p>
        </p:txBody>
      </p:sp>
      <p:sp>
        <p:nvSpPr>
          <p:cNvPr id="4" name="Rectangle 3"/>
          <p:cNvSpPr/>
          <p:nvPr/>
        </p:nvSpPr>
        <p:spPr>
          <a:xfrm>
            <a:off x="113395" y="6094362"/>
            <a:ext cx="8912955" cy="646331"/>
          </a:xfrm>
          <a:prstGeom prst="rect">
            <a:avLst/>
          </a:prstGeom>
        </p:spPr>
        <p:txBody>
          <a:bodyPr wrap="square">
            <a:spAutoFit/>
          </a:bodyPr>
          <a:lstStyle/>
          <a:p>
            <a:r>
              <a:rPr lang="en-US" sz="1200" dirty="0" smtClean="0"/>
              <a:t>Graham </a:t>
            </a:r>
            <a:r>
              <a:rPr lang="en-US" sz="1200" dirty="0"/>
              <a:t>Beards </a:t>
            </a:r>
            <a:r>
              <a:rPr lang="en-US" sz="1200" dirty="0" smtClean="0"/>
              <a:t>-CC </a:t>
            </a:r>
            <a:r>
              <a:rPr lang="en-US" sz="1200" dirty="0"/>
              <a:t>BY 3.0 via Commons - https://</a:t>
            </a:r>
            <a:r>
              <a:rPr lang="en-US" sz="1200" dirty="0" err="1"/>
              <a:t>commons.wikimedia.org</a:t>
            </a:r>
            <a:r>
              <a:rPr lang="en-US" sz="1200" dirty="0"/>
              <a:t>/wiki/</a:t>
            </a:r>
            <a:r>
              <a:rPr lang="en-US" sz="1200" dirty="0" err="1"/>
              <a:t>File:Rotavirus_Reconstruction.jpg</a:t>
            </a:r>
            <a:r>
              <a:rPr lang="en-US" sz="1200" dirty="0"/>
              <a:t>#/media/</a:t>
            </a:r>
            <a:r>
              <a:rPr lang="en-US" sz="1200" dirty="0" err="1" smtClean="0"/>
              <a:t>File:Rotavirus_Reconstruction.jpg</a:t>
            </a:r>
            <a:r>
              <a:rPr lang="en-US" sz="1200" dirty="0" smtClean="0"/>
              <a:t> &amp; Rocky </a:t>
            </a:r>
            <a:r>
              <a:rPr lang="en-US" sz="1200" dirty="0"/>
              <a:t>Mountain Laboratories, NIAID, NIH Public Domain via Commons - https://</a:t>
            </a:r>
            <a:r>
              <a:rPr lang="en-US" sz="1200" dirty="0" err="1"/>
              <a:t>commons.wikimedia.org</a:t>
            </a:r>
            <a:r>
              <a:rPr lang="en-US" sz="1200" dirty="0"/>
              <a:t>/wiki/</a:t>
            </a:r>
            <a:r>
              <a:rPr lang="en-US" sz="1200" dirty="0" err="1"/>
              <a:t>File:EscherichiaColi_NIAID.jpg</a:t>
            </a:r>
            <a:r>
              <a:rPr lang="en-US" sz="1200" dirty="0"/>
              <a:t>#/media/</a:t>
            </a:r>
            <a:r>
              <a:rPr lang="en-US" sz="1200" dirty="0" err="1" smtClean="0"/>
              <a:t>File:EscherichiaColi_NIAID.jpg</a:t>
            </a:r>
            <a:endParaRPr lang="en-US" sz="1200" dirty="0"/>
          </a:p>
        </p:txBody>
      </p:sp>
      <p:pic>
        <p:nvPicPr>
          <p:cNvPr id="5" name="Picture 4"/>
          <p:cNvPicPr>
            <a:picLocks noChangeAspect="1"/>
          </p:cNvPicPr>
          <p:nvPr/>
        </p:nvPicPr>
        <p:blipFill>
          <a:blip r:embed="rId2"/>
          <a:stretch>
            <a:fillRect/>
          </a:stretch>
        </p:blipFill>
        <p:spPr>
          <a:xfrm>
            <a:off x="508654" y="1372167"/>
            <a:ext cx="1813001" cy="1588642"/>
          </a:xfrm>
          <a:prstGeom prst="rect">
            <a:avLst/>
          </a:prstGeom>
        </p:spPr>
      </p:pic>
      <p:pic>
        <p:nvPicPr>
          <p:cNvPr id="7" name="Picture 6"/>
          <p:cNvPicPr>
            <a:picLocks noChangeAspect="1"/>
          </p:cNvPicPr>
          <p:nvPr/>
        </p:nvPicPr>
        <p:blipFill>
          <a:blip r:embed="rId3"/>
          <a:stretch>
            <a:fillRect/>
          </a:stretch>
        </p:blipFill>
        <p:spPr>
          <a:xfrm>
            <a:off x="3866816" y="1454342"/>
            <a:ext cx="1791663" cy="1506467"/>
          </a:xfrm>
          <a:prstGeom prst="rect">
            <a:avLst/>
          </a:prstGeom>
        </p:spPr>
      </p:pic>
      <p:pic>
        <p:nvPicPr>
          <p:cNvPr id="8" name="Picture 7"/>
          <p:cNvPicPr>
            <a:picLocks noChangeAspect="1"/>
          </p:cNvPicPr>
          <p:nvPr/>
        </p:nvPicPr>
        <p:blipFill>
          <a:blip r:embed="rId4">
            <a:alphaModFix/>
          </a:blip>
          <a:stretch>
            <a:fillRect/>
          </a:stretch>
        </p:blipFill>
        <p:spPr>
          <a:xfrm>
            <a:off x="6808600" y="1372167"/>
            <a:ext cx="1878200" cy="2657829"/>
          </a:xfrm>
          <a:prstGeom prst="rect">
            <a:avLst/>
          </a:prstGeom>
          <a:noFill/>
        </p:spPr>
      </p:pic>
      <p:sp>
        <p:nvSpPr>
          <p:cNvPr id="9" name="TextBox 8"/>
          <p:cNvSpPr txBox="1"/>
          <p:nvPr/>
        </p:nvSpPr>
        <p:spPr>
          <a:xfrm>
            <a:off x="457200" y="3141242"/>
            <a:ext cx="1915909" cy="646331"/>
          </a:xfrm>
          <a:prstGeom prst="rect">
            <a:avLst/>
          </a:prstGeom>
          <a:noFill/>
        </p:spPr>
        <p:txBody>
          <a:bodyPr wrap="none" rtlCol="0">
            <a:spAutoFit/>
          </a:bodyPr>
          <a:lstStyle/>
          <a:p>
            <a:pPr algn="ctr"/>
            <a:r>
              <a:rPr lang="en-US" dirty="0" smtClean="0"/>
              <a:t>Rotavirus</a:t>
            </a:r>
          </a:p>
          <a:p>
            <a:pPr algn="ctr"/>
            <a:r>
              <a:rPr lang="en-US" dirty="0" smtClean="0"/>
              <a:t>18,555 characters</a:t>
            </a:r>
            <a:endParaRPr lang="en-US" dirty="0"/>
          </a:p>
        </p:txBody>
      </p:sp>
      <p:sp>
        <p:nvSpPr>
          <p:cNvPr id="10" name="TextBox 9"/>
          <p:cNvSpPr txBox="1"/>
          <p:nvPr/>
        </p:nvSpPr>
        <p:spPr>
          <a:xfrm>
            <a:off x="3386685" y="3293642"/>
            <a:ext cx="2627680" cy="646331"/>
          </a:xfrm>
          <a:prstGeom prst="rect">
            <a:avLst/>
          </a:prstGeom>
          <a:noFill/>
        </p:spPr>
        <p:txBody>
          <a:bodyPr wrap="none" rtlCol="0">
            <a:spAutoFit/>
          </a:bodyPr>
          <a:lstStyle/>
          <a:p>
            <a:pPr algn="ctr"/>
            <a:r>
              <a:rPr lang="en-US" dirty="0"/>
              <a:t>Escherichia coli </a:t>
            </a:r>
            <a:r>
              <a:rPr lang="en-US" dirty="0" smtClean="0"/>
              <a:t>bacterium</a:t>
            </a:r>
          </a:p>
          <a:p>
            <a:pPr algn="ctr"/>
            <a:r>
              <a:rPr lang="en-US" dirty="0" smtClean="0"/>
              <a:t>4 to 5 million characters</a:t>
            </a:r>
            <a:endParaRPr lang="en-US" dirty="0"/>
          </a:p>
        </p:txBody>
      </p:sp>
      <p:sp>
        <p:nvSpPr>
          <p:cNvPr id="11" name="TextBox 10"/>
          <p:cNvSpPr txBox="1"/>
          <p:nvPr/>
        </p:nvSpPr>
        <p:spPr>
          <a:xfrm>
            <a:off x="6729345" y="4028548"/>
            <a:ext cx="2201632" cy="646331"/>
          </a:xfrm>
          <a:prstGeom prst="rect">
            <a:avLst/>
          </a:prstGeom>
          <a:noFill/>
        </p:spPr>
        <p:txBody>
          <a:bodyPr wrap="none" rtlCol="0">
            <a:spAutoFit/>
          </a:bodyPr>
          <a:lstStyle/>
          <a:p>
            <a:pPr algn="ctr"/>
            <a:r>
              <a:rPr lang="en-US" dirty="0" smtClean="0"/>
              <a:t>Homo sapiens</a:t>
            </a:r>
          </a:p>
          <a:p>
            <a:pPr algn="ctr"/>
            <a:r>
              <a:rPr lang="en-US" dirty="0" smtClean="0"/>
              <a:t>3.2 billion characters</a:t>
            </a:r>
            <a:endParaRPr lang="en-US" dirty="0"/>
          </a:p>
        </p:txBody>
      </p:sp>
      <p:sp>
        <p:nvSpPr>
          <p:cNvPr id="12" name="TextBox 11"/>
          <p:cNvSpPr txBox="1"/>
          <p:nvPr/>
        </p:nvSpPr>
        <p:spPr>
          <a:xfrm>
            <a:off x="457200" y="4661350"/>
            <a:ext cx="2672526" cy="369332"/>
          </a:xfrm>
          <a:prstGeom prst="rect">
            <a:avLst/>
          </a:prstGeom>
          <a:noFill/>
        </p:spPr>
        <p:txBody>
          <a:bodyPr wrap="none" rtlCol="0">
            <a:spAutoFit/>
          </a:bodyPr>
          <a:lstStyle/>
          <a:p>
            <a:r>
              <a:rPr lang="en-US" dirty="0" smtClean="0"/>
              <a:t>‘Characters’:  A, C, G and T</a:t>
            </a:r>
            <a:endParaRPr lang="en-US" dirty="0"/>
          </a:p>
        </p:txBody>
      </p:sp>
    </p:spTree>
    <p:extLst>
      <p:ext uri="{BB962C8B-B14F-4D97-AF65-F5344CB8AC3E}">
        <p14:creationId xmlns:p14="http://schemas.microsoft.com/office/powerpoint/2010/main" val="118503826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Sequencing</a:t>
            </a:r>
            <a:endParaRPr lang="en-US" dirty="0"/>
          </a:p>
        </p:txBody>
      </p:sp>
      <p:grpSp>
        <p:nvGrpSpPr>
          <p:cNvPr id="3" name="Group 2"/>
          <p:cNvGrpSpPr/>
          <p:nvPr/>
        </p:nvGrpSpPr>
        <p:grpSpPr>
          <a:xfrm>
            <a:off x="457200" y="2039108"/>
            <a:ext cx="2186838" cy="1739679"/>
            <a:chOff x="3665612" y="2965719"/>
            <a:chExt cx="1833555" cy="1392309"/>
          </a:xfrm>
        </p:grpSpPr>
        <p:pic>
          <p:nvPicPr>
            <p:cNvPr id="4" name="Picture 3"/>
            <p:cNvPicPr>
              <a:picLocks noChangeAspect="1"/>
            </p:cNvPicPr>
            <p:nvPr/>
          </p:nvPicPr>
          <p:blipFill rotWithShape="1">
            <a:blip r:embed="rId2"/>
            <a:srcRect b="7887"/>
            <a:stretch/>
          </p:blipFill>
          <p:spPr>
            <a:xfrm>
              <a:off x="3813944" y="2965719"/>
              <a:ext cx="1536895" cy="1053755"/>
            </a:xfrm>
            <a:prstGeom prst="rect">
              <a:avLst/>
            </a:prstGeom>
          </p:spPr>
        </p:pic>
        <p:sp>
          <p:nvSpPr>
            <p:cNvPr id="5" name="TextBox 4"/>
            <p:cNvSpPr txBox="1"/>
            <p:nvPr/>
          </p:nvSpPr>
          <p:spPr>
            <a:xfrm>
              <a:off x="3665612" y="4019474"/>
              <a:ext cx="1833555" cy="338554"/>
            </a:xfrm>
            <a:prstGeom prst="rect">
              <a:avLst/>
            </a:prstGeom>
            <a:noFill/>
          </p:spPr>
          <p:txBody>
            <a:bodyPr wrap="none" rtlCol="0">
              <a:spAutoFit/>
            </a:bodyPr>
            <a:lstStyle/>
            <a:p>
              <a:pPr algn="ctr"/>
              <a:r>
                <a:rPr lang="en-US" sz="1600" dirty="0" err="1" smtClean="0"/>
                <a:t>HiSeq</a:t>
              </a:r>
              <a:r>
                <a:rPr lang="en-US" sz="1600" dirty="0" smtClean="0"/>
                <a:t> from </a:t>
              </a:r>
              <a:r>
                <a:rPr lang="en-US" sz="1600" dirty="0" err="1" smtClean="0"/>
                <a:t>Illumina</a:t>
              </a:r>
              <a:endParaRPr lang="en-US" sz="1600" dirty="0"/>
            </a:p>
          </p:txBody>
        </p:sp>
      </p:grpSp>
      <p:grpSp>
        <p:nvGrpSpPr>
          <p:cNvPr id="9" name="Group 8"/>
          <p:cNvGrpSpPr/>
          <p:nvPr/>
        </p:nvGrpSpPr>
        <p:grpSpPr>
          <a:xfrm>
            <a:off x="3112609" y="1874649"/>
            <a:ext cx="2012907" cy="2068596"/>
            <a:chOff x="746457" y="2419808"/>
            <a:chExt cx="2012907" cy="2068596"/>
          </a:xfrm>
        </p:grpSpPr>
        <p:sp>
          <p:nvSpPr>
            <p:cNvPr id="10" name="TextBox 9"/>
            <p:cNvSpPr txBox="1"/>
            <p:nvPr/>
          </p:nvSpPr>
          <p:spPr>
            <a:xfrm>
              <a:off x="890635" y="3903628"/>
              <a:ext cx="1724551" cy="584776"/>
            </a:xfrm>
            <a:prstGeom prst="rect">
              <a:avLst/>
            </a:prstGeom>
            <a:noFill/>
          </p:spPr>
          <p:txBody>
            <a:bodyPr wrap="none" rtlCol="0">
              <a:spAutoFit/>
            </a:bodyPr>
            <a:lstStyle/>
            <a:p>
              <a:pPr algn="ctr"/>
              <a:r>
                <a:rPr lang="en-US" sz="1600" dirty="0" smtClean="0"/>
                <a:t>RS II from</a:t>
              </a:r>
            </a:p>
            <a:p>
              <a:pPr algn="ctr"/>
              <a:r>
                <a:rPr lang="en-US" sz="1600" dirty="0" smtClean="0"/>
                <a:t>Pacific Biosciences</a:t>
              </a:r>
              <a:endParaRPr lang="en-US" sz="1600" dirty="0"/>
            </a:p>
          </p:txBody>
        </p:sp>
        <p:pic>
          <p:nvPicPr>
            <p:cNvPr id="11" name="Picture 10"/>
            <p:cNvPicPr>
              <a:picLocks noChangeAspect="1"/>
            </p:cNvPicPr>
            <p:nvPr/>
          </p:nvPicPr>
          <p:blipFill rotWithShape="1">
            <a:blip r:embed="rId3"/>
            <a:srcRect r="38610" b="10491"/>
            <a:stretch/>
          </p:blipFill>
          <p:spPr>
            <a:xfrm>
              <a:off x="746457" y="2419808"/>
              <a:ext cx="2012907" cy="1501257"/>
            </a:xfrm>
            <a:prstGeom prst="rect">
              <a:avLst/>
            </a:prstGeom>
          </p:spPr>
        </p:pic>
      </p:grpSp>
      <p:grpSp>
        <p:nvGrpSpPr>
          <p:cNvPr id="14" name="Group 13"/>
          <p:cNvGrpSpPr/>
          <p:nvPr/>
        </p:nvGrpSpPr>
        <p:grpSpPr>
          <a:xfrm>
            <a:off x="6246494" y="1809722"/>
            <a:ext cx="1952064" cy="2198451"/>
            <a:chOff x="6246494" y="2753809"/>
            <a:chExt cx="1952064" cy="2198451"/>
          </a:xfrm>
        </p:grpSpPr>
        <p:pic>
          <p:nvPicPr>
            <p:cNvPr id="12" name="Picture 11"/>
            <p:cNvPicPr>
              <a:picLocks noChangeAspect="1"/>
            </p:cNvPicPr>
            <p:nvPr/>
          </p:nvPicPr>
          <p:blipFill rotWithShape="1">
            <a:blip r:embed="rId4"/>
            <a:srcRect r="20008"/>
            <a:stretch/>
          </p:blipFill>
          <p:spPr>
            <a:xfrm>
              <a:off x="6246494" y="2753809"/>
              <a:ext cx="1952064" cy="1628142"/>
            </a:xfrm>
            <a:prstGeom prst="rect">
              <a:avLst/>
            </a:prstGeom>
          </p:spPr>
        </p:pic>
        <p:sp>
          <p:nvSpPr>
            <p:cNvPr id="13" name="TextBox 12"/>
            <p:cNvSpPr txBox="1"/>
            <p:nvPr/>
          </p:nvSpPr>
          <p:spPr>
            <a:xfrm>
              <a:off x="6401378" y="4367484"/>
              <a:ext cx="1642297" cy="584776"/>
            </a:xfrm>
            <a:prstGeom prst="rect">
              <a:avLst/>
            </a:prstGeom>
            <a:noFill/>
          </p:spPr>
          <p:txBody>
            <a:bodyPr wrap="none" rtlCol="0">
              <a:spAutoFit/>
            </a:bodyPr>
            <a:lstStyle/>
            <a:p>
              <a:pPr algn="ctr"/>
              <a:r>
                <a:rPr lang="en-US" sz="1600" dirty="0" err="1" smtClean="0"/>
                <a:t>MinION</a:t>
              </a:r>
              <a:r>
                <a:rPr lang="en-US" sz="1600" dirty="0" smtClean="0"/>
                <a:t> from</a:t>
              </a:r>
            </a:p>
            <a:p>
              <a:pPr algn="ctr"/>
              <a:r>
                <a:rPr lang="en-US" sz="1600" dirty="0" smtClean="0"/>
                <a:t>Oxford </a:t>
              </a:r>
              <a:r>
                <a:rPr lang="en-US" sz="1600" dirty="0" err="1" smtClean="0"/>
                <a:t>Nanopore</a:t>
              </a:r>
              <a:endParaRPr lang="en-US" sz="1600" dirty="0"/>
            </a:p>
          </p:txBody>
        </p:sp>
      </p:grpSp>
      <p:sp>
        <p:nvSpPr>
          <p:cNvPr id="15" name="TextBox 14"/>
          <p:cNvSpPr txBox="1"/>
          <p:nvPr/>
        </p:nvSpPr>
        <p:spPr>
          <a:xfrm>
            <a:off x="484152" y="4233190"/>
            <a:ext cx="2223686" cy="646331"/>
          </a:xfrm>
          <a:prstGeom prst="rect">
            <a:avLst/>
          </a:prstGeom>
          <a:noFill/>
        </p:spPr>
        <p:txBody>
          <a:bodyPr wrap="none" rtlCol="0">
            <a:spAutoFit/>
          </a:bodyPr>
          <a:lstStyle/>
          <a:p>
            <a:pPr algn="ctr"/>
            <a:r>
              <a:rPr lang="en-US" dirty="0" smtClean="0"/>
              <a:t>125 to 300 </a:t>
            </a:r>
            <a:r>
              <a:rPr lang="en-US" dirty="0" smtClean="0"/>
              <a:t>characters</a:t>
            </a:r>
          </a:p>
          <a:p>
            <a:pPr algn="ctr"/>
            <a:r>
              <a:rPr lang="en-US" dirty="0" smtClean="0"/>
              <a:t>Billions of them</a:t>
            </a:r>
            <a:endParaRPr lang="en-US" dirty="0"/>
          </a:p>
        </p:txBody>
      </p:sp>
      <p:sp>
        <p:nvSpPr>
          <p:cNvPr id="16" name="TextBox 15"/>
          <p:cNvSpPr txBox="1"/>
          <p:nvPr/>
        </p:nvSpPr>
        <p:spPr>
          <a:xfrm>
            <a:off x="2815243" y="4233190"/>
            <a:ext cx="2532890" cy="646331"/>
          </a:xfrm>
          <a:prstGeom prst="rect">
            <a:avLst/>
          </a:prstGeom>
          <a:noFill/>
        </p:spPr>
        <p:txBody>
          <a:bodyPr wrap="none" rtlCol="0">
            <a:spAutoFit/>
          </a:bodyPr>
          <a:lstStyle/>
          <a:p>
            <a:pPr algn="ctr"/>
            <a:r>
              <a:rPr lang="en-US" dirty="0" smtClean="0"/>
              <a:t>Up to 75,000 characters</a:t>
            </a:r>
          </a:p>
          <a:p>
            <a:pPr algn="ctr"/>
            <a:r>
              <a:rPr lang="en-US" dirty="0" smtClean="0"/>
              <a:t>Around a million of them</a:t>
            </a:r>
            <a:endParaRPr lang="en-US" dirty="0"/>
          </a:p>
        </p:txBody>
      </p:sp>
      <p:sp>
        <p:nvSpPr>
          <p:cNvPr id="17" name="TextBox 16"/>
          <p:cNvSpPr txBox="1"/>
          <p:nvPr/>
        </p:nvSpPr>
        <p:spPr>
          <a:xfrm>
            <a:off x="5997986" y="4233190"/>
            <a:ext cx="2550247" cy="646331"/>
          </a:xfrm>
          <a:prstGeom prst="rect">
            <a:avLst/>
          </a:prstGeom>
          <a:noFill/>
        </p:spPr>
        <p:txBody>
          <a:bodyPr wrap="none" rtlCol="0">
            <a:spAutoFit/>
          </a:bodyPr>
          <a:lstStyle/>
          <a:p>
            <a:pPr algn="ctr"/>
            <a:r>
              <a:rPr lang="en-US" dirty="0" smtClean="0"/>
              <a:t>Up to 100,000 characters</a:t>
            </a:r>
          </a:p>
          <a:p>
            <a:pPr algn="ctr"/>
            <a:r>
              <a:rPr lang="en-US" dirty="0" smtClean="0"/>
              <a:t>Half a million of them</a:t>
            </a:r>
            <a:endParaRPr lang="en-US" dirty="0"/>
          </a:p>
        </p:txBody>
      </p:sp>
    </p:spTree>
    <p:extLst>
      <p:ext uri="{BB962C8B-B14F-4D97-AF65-F5344CB8AC3E}">
        <p14:creationId xmlns:p14="http://schemas.microsoft.com/office/powerpoint/2010/main" val="182681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‘assembly’ thing?</a:t>
            </a:r>
            <a:endParaRPr lang="en-US" dirty="0"/>
          </a:p>
        </p:txBody>
      </p:sp>
      <p:sp>
        <p:nvSpPr>
          <p:cNvPr id="3" name="Rectangle 2"/>
          <p:cNvSpPr/>
          <p:nvPr/>
        </p:nvSpPr>
        <p:spPr>
          <a:xfrm>
            <a:off x="317510" y="1155236"/>
            <a:ext cx="2721513" cy="369332"/>
          </a:xfrm>
          <a:prstGeom prst="rect">
            <a:avLst/>
          </a:prstGeom>
        </p:spPr>
        <p:txBody>
          <a:bodyPr wrap="square">
            <a:spAutoFit/>
          </a:bodyPr>
          <a:lstStyle/>
          <a:p>
            <a:r>
              <a:rPr lang="en-US" dirty="0" smtClean="0">
                <a:latin typeface="Courier"/>
                <a:cs typeface="Courier"/>
              </a:rPr>
              <a:t>ACGCGATTCAGGTTACCA</a:t>
            </a:r>
            <a:endParaRPr lang="en-US" dirty="0">
              <a:latin typeface="Courier"/>
              <a:cs typeface="Courier"/>
            </a:endParaRPr>
          </a:p>
        </p:txBody>
      </p:sp>
      <p:sp>
        <p:nvSpPr>
          <p:cNvPr id="12" name="Rectangle 11"/>
          <p:cNvSpPr/>
          <p:nvPr/>
        </p:nvSpPr>
        <p:spPr>
          <a:xfrm>
            <a:off x="2340950" y="1763665"/>
            <a:ext cx="2807245" cy="369332"/>
          </a:xfrm>
          <a:prstGeom prst="rect">
            <a:avLst/>
          </a:prstGeom>
        </p:spPr>
        <p:txBody>
          <a:bodyPr wrap="square">
            <a:spAutoFit/>
          </a:bodyPr>
          <a:lstStyle/>
          <a:p>
            <a:r>
              <a:rPr lang="en-US" dirty="0" smtClean="0">
                <a:latin typeface="Courier"/>
                <a:cs typeface="Courier"/>
              </a:rPr>
              <a:t>GCGATTCAGGTTACCACG</a:t>
            </a:r>
            <a:endParaRPr lang="en-US" dirty="0">
              <a:latin typeface="Courier"/>
              <a:cs typeface="Courier"/>
            </a:endParaRPr>
          </a:p>
        </p:txBody>
      </p:sp>
      <p:sp>
        <p:nvSpPr>
          <p:cNvPr id="22" name="Rectangle 21"/>
          <p:cNvSpPr/>
          <p:nvPr/>
        </p:nvSpPr>
        <p:spPr>
          <a:xfrm>
            <a:off x="622311" y="2132997"/>
            <a:ext cx="2881638" cy="369332"/>
          </a:xfrm>
          <a:prstGeom prst="rect">
            <a:avLst/>
          </a:prstGeom>
        </p:spPr>
        <p:txBody>
          <a:bodyPr wrap="square">
            <a:spAutoFit/>
          </a:bodyPr>
          <a:lstStyle/>
          <a:p>
            <a:r>
              <a:rPr lang="en-US" dirty="0" smtClean="0">
                <a:latin typeface="Courier"/>
                <a:cs typeface="Courier"/>
              </a:rPr>
              <a:t>GATTCAGGTTACCACGCG</a:t>
            </a:r>
            <a:endParaRPr lang="en-US" dirty="0">
              <a:latin typeface="Courier"/>
              <a:cs typeface="Courier"/>
            </a:endParaRPr>
          </a:p>
        </p:txBody>
      </p:sp>
      <p:sp>
        <p:nvSpPr>
          <p:cNvPr id="23" name="Rectangle 22"/>
          <p:cNvSpPr/>
          <p:nvPr/>
        </p:nvSpPr>
        <p:spPr>
          <a:xfrm>
            <a:off x="4091991" y="2516440"/>
            <a:ext cx="2819955" cy="369332"/>
          </a:xfrm>
          <a:prstGeom prst="rect">
            <a:avLst/>
          </a:prstGeom>
        </p:spPr>
        <p:txBody>
          <a:bodyPr wrap="square">
            <a:spAutoFit/>
          </a:bodyPr>
          <a:lstStyle/>
          <a:p>
            <a:r>
              <a:rPr lang="en-US" dirty="0" smtClean="0">
                <a:latin typeface="Courier"/>
                <a:cs typeface="Courier"/>
              </a:rPr>
              <a:t>TTCAGGTTACCACGCGTA</a:t>
            </a:r>
            <a:endParaRPr lang="en-US" dirty="0">
              <a:latin typeface="Courier"/>
              <a:cs typeface="Courier"/>
            </a:endParaRPr>
          </a:p>
        </p:txBody>
      </p:sp>
      <p:sp>
        <p:nvSpPr>
          <p:cNvPr id="24" name="Rectangle 23"/>
          <p:cNvSpPr/>
          <p:nvPr/>
        </p:nvSpPr>
        <p:spPr>
          <a:xfrm>
            <a:off x="4351681" y="1203384"/>
            <a:ext cx="2803631" cy="369332"/>
          </a:xfrm>
          <a:prstGeom prst="rect">
            <a:avLst/>
          </a:prstGeom>
        </p:spPr>
        <p:txBody>
          <a:bodyPr wrap="square">
            <a:spAutoFit/>
          </a:bodyPr>
          <a:lstStyle/>
          <a:p>
            <a:r>
              <a:rPr lang="en-US" dirty="0" smtClean="0">
                <a:latin typeface="Courier"/>
                <a:cs typeface="Courier"/>
              </a:rPr>
              <a:t>CAGGTTACCACGCGTACG</a:t>
            </a:r>
            <a:endParaRPr lang="en-US" dirty="0">
              <a:latin typeface="Courier"/>
              <a:cs typeface="Courier"/>
            </a:endParaRPr>
          </a:p>
        </p:txBody>
      </p:sp>
      <p:sp>
        <p:nvSpPr>
          <p:cNvPr id="25" name="Rectangle 24"/>
          <p:cNvSpPr/>
          <p:nvPr/>
        </p:nvSpPr>
        <p:spPr>
          <a:xfrm>
            <a:off x="387792" y="2701106"/>
            <a:ext cx="2651231" cy="369332"/>
          </a:xfrm>
          <a:prstGeom prst="rect">
            <a:avLst/>
          </a:prstGeom>
        </p:spPr>
        <p:txBody>
          <a:bodyPr wrap="square">
            <a:spAutoFit/>
          </a:bodyPr>
          <a:lstStyle/>
          <a:p>
            <a:r>
              <a:rPr lang="en-US" dirty="0" smtClean="0">
                <a:latin typeface="Courier"/>
                <a:cs typeface="Courier"/>
              </a:rPr>
              <a:t>GGTTACCACGCGTACGCG</a:t>
            </a:r>
            <a:endParaRPr lang="en-US" dirty="0">
              <a:latin typeface="Courier"/>
              <a:cs typeface="Courier"/>
            </a:endParaRPr>
          </a:p>
        </p:txBody>
      </p:sp>
      <p:sp>
        <p:nvSpPr>
          <p:cNvPr id="26" name="Rectangle 25"/>
          <p:cNvSpPr/>
          <p:nvPr/>
        </p:nvSpPr>
        <p:spPr>
          <a:xfrm>
            <a:off x="5501969" y="3653931"/>
            <a:ext cx="2793661" cy="369332"/>
          </a:xfrm>
          <a:prstGeom prst="rect">
            <a:avLst/>
          </a:prstGeom>
        </p:spPr>
        <p:txBody>
          <a:bodyPr wrap="square">
            <a:spAutoFit/>
          </a:bodyPr>
          <a:lstStyle/>
          <a:p>
            <a:r>
              <a:rPr lang="en-US" dirty="0" smtClean="0">
                <a:latin typeface="Courier"/>
                <a:cs typeface="Courier"/>
              </a:rPr>
              <a:t>TTACCACGCGTACGCGAT</a:t>
            </a:r>
            <a:endParaRPr lang="en-US" dirty="0">
              <a:latin typeface="Courier"/>
              <a:cs typeface="Courier"/>
            </a:endParaRPr>
          </a:p>
        </p:txBody>
      </p:sp>
      <p:sp>
        <p:nvSpPr>
          <p:cNvPr id="27" name="Rectangle 26"/>
          <p:cNvSpPr/>
          <p:nvPr/>
        </p:nvSpPr>
        <p:spPr>
          <a:xfrm>
            <a:off x="5547327" y="1827549"/>
            <a:ext cx="2946061" cy="369332"/>
          </a:xfrm>
          <a:prstGeom prst="rect">
            <a:avLst/>
          </a:prstGeom>
        </p:spPr>
        <p:txBody>
          <a:bodyPr wrap="square">
            <a:spAutoFit/>
          </a:bodyPr>
          <a:lstStyle/>
          <a:p>
            <a:r>
              <a:rPr lang="en-US" dirty="0" smtClean="0">
                <a:latin typeface="Courier"/>
                <a:cs typeface="Courier"/>
              </a:rPr>
              <a:t>ACCACGCGTACGCGATTA</a:t>
            </a:r>
            <a:endParaRPr lang="en-US" dirty="0">
              <a:latin typeface="Courier"/>
              <a:cs typeface="Courier"/>
            </a:endParaRPr>
          </a:p>
        </p:txBody>
      </p:sp>
      <p:sp>
        <p:nvSpPr>
          <p:cNvPr id="28" name="Rectangle 27"/>
          <p:cNvSpPr/>
          <p:nvPr/>
        </p:nvSpPr>
        <p:spPr>
          <a:xfrm>
            <a:off x="870412" y="3469265"/>
            <a:ext cx="2772352" cy="369332"/>
          </a:xfrm>
          <a:prstGeom prst="rect">
            <a:avLst/>
          </a:prstGeom>
        </p:spPr>
        <p:txBody>
          <a:bodyPr wrap="square">
            <a:spAutoFit/>
          </a:bodyPr>
          <a:lstStyle/>
          <a:p>
            <a:r>
              <a:rPr lang="en-US" dirty="0" smtClean="0">
                <a:latin typeface="Courier"/>
                <a:cs typeface="Courier"/>
              </a:rPr>
              <a:t>CACGCGTACGCGATTACA</a:t>
            </a:r>
            <a:endParaRPr lang="en-US" dirty="0">
              <a:latin typeface="Courier"/>
              <a:cs typeface="Courier"/>
            </a:endParaRPr>
          </a:p>
        </p:txBody>
      </p:sp>
      <p:sp>
        <p:nvSpPr>
          <p:cNvPr id="29" name="Rectangle 28"/>
          <p:cNvSpPr/>
          <p:nvPr/>
        </p:nvSpPr>
        <p:spPr>
          <a:xfrm>
            <a:off x="2550923" y="4159346"/>
            <a:ext cx="2778707" cy="369332"/>
          </a:xfrm>
          <a:prstGeom prst="rect">
            <a:avLst/>
          </a:prstGeom>
        </p:spPr>
        <p:txBody>
          <a:bodyPr wrap="square">
            <a:spAutoFit/>
          </a:bodyPr>
          <a:lstStyle/>
          <a:p>
            <a:r>
              <a:rPr lang="en-US" dirty="0" smtClean="0">
                <a:latin typeface="Courier"/>
                <a:cs typeface="Courier"/>
              </a:rPr>
              <a:t>CGCGTACGCGATTACACA</a:t>
            </a:r>
            <a:endParaRPr lang="en-US" dirty="0">
              <a:latin typeface="Courier"/>
              <a:cs typeface="Courier"/>
            </a:endParaRPr>
          </a:p>
        </p:txBody>
      </p:sp>
      <p:sp>
        <p:nvSpPr>
          <p:cNvPr id="30" name="Rectangle 29"/>
          <p:cNvSpPr/>
          <p:nvPr/>
        </p:nvSpPr>
        <p:spPr>
          <a:xfrm>
            <a:off x="5012120" y="5211127"/>
            <a:ext cx="3170610" cy="369332"/>
          </a:xfrm>
          <a:prstGeom prst="rect">
            <a:avLst/>
          </a:prstGeom>
        </p:spPr>
        <p:txBody>
          <a:bodyPr wrap="square">
            <a:spAutoFit/>
          </a:bodyPr>
          <a:lstStyle/>
          <a:p>
            <a:r>
              <a:rPr lang="en-US" dirty="0" smtClean="0">
                <a:latin typeface="Courier"/>
                <a:cs typeface="Courier"/>
              </a:rPr>
              <a:t>CGTACGCGATTACACAGATT</a:t>
            </a:r>
            <a:endParaRPr lang="en-US" dirty="0">
              <a:latin typeface="Courier"/>
              <a:cs typeface="Courier"/>
            </a:endParaRPr>
          </a:p>
        </p:txBody>
      </p:sp>
      <p:sp>
        <p:nvSpPr>
          <p:cNvPr id="31" name="Rectangle 30"/>
          <p:cNvSpPr/>
          <p:nvPr/>
        </p:nvSpPr>
        <p:spPr>
          <a:xfrm>
            <a:off x="423182" y="5179060"/>
            <a:ext cx="3080767" cy="369332"/>
          </a:xfrm>
          <a:prstGeom prst="rect">
            <a:avLst/>
          </a:prstGeom>
        </p:spPr>
        <p:txBody>
          <a:bodyPr wrap="square">
            <a:spAutoFit/>
          </a:bodyPr>
          <a:lstStyle/>
          <a:p>
            <a:r>
              <a:rPr lang="en-US" dirty="0" smtClean="0">
                <a:latin typeface="Courier"/>
                <a:cs typeface="Courier"/>
              </a:rPr>
              <a:t>TACGCGATTACACAGATTAG</a:t>
            </a:r>
            <a:endParaRPr lang="en-US" dirty="0">
              <a:latin typeface="Courier"/>
              <a:cs typeface="Courier"/>
            </a:endParaRPr>
          </a:p>
        </p:txBody>
      </p:sp>
    </p:spTree>
    <p:extLst>
      <p:ext uri="{BB962C8B-B14F-4D97-AF65-F5344CB8AC3E}">
        <p14:creationId xmlns:p14="http://schemas.microsoft.com/office/powerpoint/2010/main" val="108602893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‘assembly’ thing?</a:t>
            </a:r>
            <a:endParaRPr lang="en-US" dirty="0"/>
          </a:p>
        </p:txBody>
      </p:sp>
      <p:sp>
        <p:nvSpPr>
          <p:cNvPr id="3" name="Rectangle 2"/>
          <p:cNvSpPr/>
          <p:nvPr/>
        </p:nvSpPr>
        <p:spPr>
          <a:xfrm>
            <a:off x="1502190" y="2175241"/>
            <a:ext cx="2721513" cy="369332"/>
          </a:xfrm>
          <a:prstGeom prst="rect">
            <a:avLst/>
          </a:prstGeom>
        </p:spPr>
        <p:txBody>
          <a:bodyPr wrap="square">
            <a:spAutoFit/>
          </a:bodyPr>
          <a:lstStyle/>
          <a:p>
            <a:r>
              <a:rPr lang="en-US" dirty="0" smtClean="0">
                <a:latin typeface="Courier"/>
                <a:cs typeface="Courier"/>
              </a:rPr>
              <a:t>ACGCGATTCAGGTTACCA</a:t>
            </a:r>
            <a:endParaRPr lang="en-US" dirty="0">
              <a:latin typeface="Courier"/>
              <a:cs typeface="Courier"/>
            </a:endParaRPr>
          </a:p>
        </p:txBody>
      </p:sp>
      <p:sp>
        <p:nvSpPr>
          <p:cNvPr id="12" name="Rectangle 11"/>
          <p:cNvSpPr/>
          <p:nvPr/>
        </p:nvSpPr>
        <p:spPr>
          <a:xfrm>
            <a:off x="1845990" y="2376890"/>
            <a:ext cx="2807245" cy="369332"/>
          </a:xfrm>
          <a:prstGeom prst="rect">
            <a:avLst/>
          </a:prstGeom>
        </p:spPr>
        <p:txBody>
          <a:bodyPr wrap="square">
            <a:spAutoFit/>
          </a:bodyPr>
          <a:lstStyle/>
          <a:p>
            <a:r>
              <a:rPr lang="en-US" dirty="0" smtClean="0">
                <a:latin typeface="Courier"/>
                <a:cs typeface="Courier"/>
              </a:rPr>
              <a:t>GCGATTCAGGTTACCACG</a:t>
            </a:r>
            <a:endParaRPr lang="en-US" dirty="0">
              <a:latin typeface="Courier"/>
              <a:cs typeface="Courier"/>
            </a:endParaRPr>
          </a:p>
        </p:txBody>
      </p:sp>
      <p:sp>
        <p:nvSpPr>
          <p:cNvPr id="22" name="Rectangle 21"/>
          <p:cNvSpPr/>
          <p:nvPr/>
        </p:nvSpPr>
        <p:spPr>
          <a:xfrm>
            <a:off x="2118150" y="2578539"/>
            <a:ext cx="2881638" cy="369332"/>
          </a:xfrm>
          <a:prstGeom prst="rect">
            <a:avLst/>
          </a:prstGeom>
        </p:spPr>
        <p:txBody>
          <a:bodyPr wrap="square">
            <a:spAutoFit/>
          </a:bodyPr>
          <a:lstStyle/>
          <a:p>
            <a:r>
              <a:rPr lang="en-US" dirty="0" smtClean="0">
                <a:latin typeface="Courier"/>
                <a:cs typeface="Courier"/>
              </a:rPr>
              <a:t>GATTCAGGTTACCACGCG</a:t>
            </a:r>
            <a:endParaRPr lang="en-US" dirty="0">
              <a:latin typeface="Courier"/>
              <a:cs typeface="Courier"/>
            </a:endParaRPr>
          </a:p>
        </p:txBody>
      </p:sp>
      <p:sp>
        <p:nvSpPr>
          <p:cNvPr id="23" name="Rectangle 22"/>
          <p:cNvSpPr/>
          <p:nvPr/>
        </p:nvSpPr>
        <p:spPr>
          <a:xfrm>
            <a:off x="2465815" y="2780188"/>
            <a:ext cx="2819955" cy="369332"/>
          </a:xfrm>
          <a:prstGeom prst="rect">
            <a:avLst/>
          </a:prstGeom>
        </p:spPr>
        <p:txBody>
          <a:bodyPr wrap="square">
            <a:spAutoFit/>
          </a:bodyPr>
          <a:lstStyle/>
          <a:p>
            <a:r>
              <a:rPr lang="en-US" dirty="0" smtClean="0">
                <a:latin typeface="Courier"/>
                <a:cs typeface="Courier"/>
              </a:rPr>
              <a:t>TTCAGGTTACCACGCGTA</a:t>
            </a:r>
            <a:endParaRPr lang="en-US" dirty="0">
              <a:latin typeface="Courier"/>
              <a:cs typeface="Courier"/>
            </a:endParaRPr>
          </a:p>
        </p:txBody>
      </p:sp>
      <p:sp>
        <p:nvSpPr>
          <p:cNvPr id="24" name="Rectangle 23"/>
          <p:cNvSpPr/>
          <p:nvPr/>
        </p:nvSpPr>
        <p:spPr>
          <a:xfrm>
            <a:off x="2769495" y="2981837"/>
            <a:ext cx="2803631" cy="369332"/>
          </a:xfrm>
          <a:prstGeom prst="rect">
            <a:avLst/>
          </a:prstGeom>
        </p:spPr>
        <p:txBody>
          <a:bodyPr wrap="square">
            <a:spAutoFit/>
          </a:bodyPr>
          <a:lstStyle/>
          <a:p>
            <a:r>
              <a:rPr lang="en-US" dirty="0" smtClean="0">
                <a:latin typeface="Courier"/>
                <a:cs typeface="Courier"/>
              </a:rPr>
              <a:t>CAGGTTACCACGCGTACG</a:t>
            </a:r>
            <a:endParaRPr lang="en-US" dirty="0">
              <a:latin typeface="Courier"/>
              <a:cs typeface="Courier"/>
            </a:endParaRPr>
          </a:p>
        </p:txBody>
      </p:sp>
      <p:sp>
        <p:nvSpPr>
          <p:cNvPr id="25" name="Rectangle 24"/>
          <p:cNvSpPr/>
          <p:nvPr/>
        </p:nvSpPr>
        <p:spPr>
          <a:xfrm>
            <a:off x="3065459" y="3183486"/>
            <a:ext cx="2651231" cy="369332"/>
          </a:xfrm>
          <a:prstGeom prst="rect">
            <a:avLst/>
          </a:prstGeom>
        </p:spPr>
        <p:txBody>
          <a:bodyPr wrap="square">
            <a:spAutoFit/>
          </a:bodyPr>
          <a:lstStyle/>
          <a:p>
            <a:r>
              <a:rPr lang="en-US" dirty="0" smtClean="0">
                <a:latin typeface="Courier"/>
                <a:cs typeface="Courier"/>
              </a:rPr>
              <a:t>GGTTACCACGCGTACGCG</a:t>
            </a:r>
            <a:endParaRPr lang="en-US" dirty="0">
              <a:latin typeface="Courier"/>
              <a:cs typeface="Courier"/>
            </a:endParaRPr>
          </a:p>
        </p:txBody>
      </p:sp>
      <p:sp>
        <p:nvSpPr>
          <p:cNvPr id="26" name="Rectangle 25"/>
          <p:cNvSpPr/>
          <p:nvPr/>
        </p:nvSpPr>
        <p:spPr>
          <a:xfrm>
            <a:off x="3371178" y="3385135"/>
            <a:ext cx="2793661" cy="369332"/>
          </a:xfrm>
          <a:prstGeom prst="rect">
            <a:avLst/>
          </a:prstGeom>
        </p:spPr>
        <p:txBody>
          <a:bodyPr wrap="square">
            <a:spAutoFit/>
          </a:bodyPr>
          <a:lstStyle/>
          <a:p>
            <a:r>
              <a:rPr lang="en-US" dirty="0" smtClean="0">
                <a:latin typeface="Courier"/>
                <a:cs typeface="Courier"/>
              </a:rPr>
              <a:t>TTACCACGCGTACGCGAT</a:t>
            </a:r>
            <a:endParaRPr lang="en-US" dirty="0">
              <a:latin typeface="Courier"/>
              <a:cs typeface="Courier"/>
            </a:endParaRPr>
          </a:p>
        </p:txBody>
      </p:sp>
      <p:sp>
        <p:nvSpPr>
          <p:cNvPr id="27" name="Rectangle 26"/>
          <p:cNvSpPr/>
          <p:nvPr/>
        </p:nvSpPr>
        <p:spPr>
          <a:xfrm>
            <a:off x="3648993" y="3586784"/>
            <a:ext cx="3250861" cy="369332"/>
          </a:xfrm>
          <a:prstGeom prst="rect">
            <a:avLst/>
          </a:prstGeom>
        </p:spPr>
        <p:txBody>
          <a:bodyPr wrap="square">
            <a:spAutoFit/>
          </a:bodyPr>
          <a:lstStyle/>
          <a:p>
            <a:r>
              <a:rPr lang="en-US" dirty="0" smtClean="0">
                <a:latin typeface="Courier"/>
                <a:cs typeface="Courier"/>
              </a:rPr>
              <a:t>ACCACGCGTACGCGATTA</a:t>
            </a:r>
            <a:endParaRPr lang="en-US" dirty="0">
              <a:latin typeface="Courier"/>
              <a:cs typeface="Courier"/>
            </a:endParaRPr>
          </a:p>
        </p:txBody>
      </p:sp>
      <p:sp>
        <p:nvSpPr>
          <p:cNvPr id="28" name="Rectangle 27"/>
          <p:cNvSpPr/>
          <p:nvPr/>
        </p:nvSpPr>
        <p:spPr>
          <a:xfrm>
            <a:off x="3994175" y="3788433"/>
            <a:ext cx="2772352" cy="369332"/>
          </a:xfrm>
          <a:prstGeom prst="rect">
            <a:avLst/>
          </a:prstGeom>
        </p:spPr>
        <p:txBody>
          <a:bodyPr wrap="square">
            <a:spAutoFit/>
          </a:bodyPr>
          <a:lstStyle/>
          <a:p>
            <a:r>
              <a:rPr lang="en-US" dirty="0" smtClean="0">
                <a:latin typeface="Courier"/>
                <a:cs typeface="Courier"/>
              </a:rPr>
              <a:t>CACGCGTACGCGATTACA</a:t>
            </a:r>
            <a:endParaRPr lang="en-US" dirty="0">
              <a:latin typeface="Courier"/>
              <a:cs typeface="Courier"/>
            </a:endParaRPr>
          </a:p>
        </p:txBody>
      </p:sp>
      <p:sp>
        <p:nvSpPr>
          <p:cNvPr id="29" name="Rectangle 28"/>
          <p:cNvSpPr/>
          <p:nvPr/>
        </p:nvSpPr>
        <p:spPr>
          <a:xfrm>
            <a:off x="4303070" y="3990082"/>
            <a:ext cx="2778707" cy="369332"/>
          </a:xfrm>
          <a:prstGeom prst="rect">
            <a:avLst/>
          </a:prstGeom>
        </p:spPr>
        <p:txBody>
          <a:bodyPr wrap="square">
            <a:spAutoFit/>
          </a:bodyPr>
          <a:lstStyle/>
          <a:p>
            <a:r>
              <a:rPr lang="en-US" dirty="0" smtClean="0">
                <a:latin typeface="Courier"/>
                <a:cs typeface="Courier"/>
              </a:rPr>
              <a:t>CGCGTACGCGATTACACA</a:t>
            </a:r>
            <a:endParaRPr lang="en-US" dirty="0">
              <a:latin typeface="Courier"/>
              <a:cs typeface="Courier"/>
            </a:endParaRPr>
          </a:p>
        </p:txBody>
      </p:sp>
      <p:sp>
        <p:nvSpPr>
          <p:cNvPr id="30" name="Rectangle 29"/>
          <p:cNvSpPr/>
          <p:nvPr/>
        </p:nvSpPr>
        <p:spPr>
          <a:xfrm>
            <a:off x="4586569" y="4191731"/>
            <a:ext cx="3170610" cy="369332"/>
          </a:xfrm>
          <a:prstGeom prst="rect">
            <a:avLst/>
          </a:prstGeom>
        </p:spPr>
        <p:txBody>
          <a:bodyPr wrap="square">
            <a:spAutoFit/>
          </a:bodyPr>
          <a:lstStyle/>
          <a:p>
            <a:r>
              <a:rPr lang="en-US" dirty="0" smtClean="0">
                <a:latin typeface="Courier"/>
                <a:cs typeface="Courier"/>
              </a:rPr>
              <a:t>CGTACGCGATTACACAGATT</a:t>
            </a:r>
            <a:endParaRPr lang="en-US" dirty="0">
              <a:latin typeface="Courier"/>
              <a:cs typeface="Courier"/>
            </a:endParaRPr>
          </a:p>
        </p:txBody>
      </p:sp>
      <p:sp>
        <p:nvSpPr>
          <p:cNvPr id="31" name="Rectangle 30"/>
          <p:cNvSpPr/>
          <p:nvPr/>
        </p:nvSpPr>
        <p:spPr>
          <a:xfrm>
            <a:off x="4875924" y="4393382"/>
            <a:ext cx="3080767" cy="369332"/>
          </a:xfrm>
          <a:prstGeom prst="rect">
            <a:avLst/>
          </a:prstGeom>
        </p:spPr>
        <p:txBody>
          <a:bodyPr wrap="square">
            <a:spAutoFit/>
          </a:bodyPr>
          <a:lstStyle/>
          <a:p>
            <a:r>
              <a:rPr lang="en-US" dirty="0" smtClean="0">
                <a:latin typeface="Courier"/>
                <a:cs typeface="Courier"/>
              </a:rPr>
              <a:t>TACGCGATTACACAGATTAG</a:t>
            </a:r>
            <a:endParaRPr lang="en-US" dirty="0">
              <a:latin typeface="Courier"/>
              <a:cs typeface="Courier"/>
            </a:endParaRPr>
          </a:p>
        </p:txBody>
      </p:sp>
      <p:sp>
        <p:nvSpPr>
          <p:cNvPr id="32" name="Rectangle 31"/>
          <p:cNvSpPr/>
          <p:nvPr/>
        </p:nvSpPr>
        <p:spPr>
          <a:xfrm>
            <a:off x="1891350" y="4697034"/>
            <a:ext cx="6313697" cy="369332"/>
          </a:xfrm>
          <a:prstGeom prst="rect">
            <a:avLst/>
          </a:prstGeom>
        </p:spPr>
        <p:txBody>
          <a:bodyPr wrap="square">
            <a:spAutoFit/>
          </a:bodyPr>
          <a:lstStyle/>
          <a:p>
            <a:r>
              <a:rPr lang="en-US" dirty="0" smtClean="0">
                <a:latin typeface="Courier"/>
                <a:cs typeface="Courier"/>
              </a:rPr>
              <a:t>ACGCGATTCAGGTTACCACGCGTACGCGATTACACAGATTAG</a:t>
            </a:r>
            <a:endParaRPr lang="en-US" dirty="0">
              <a:latin typeface="Courier"/>
              <a:cs typeface="Courier"/>
            </a:endParaRPr>
          </a:p>
        </p:txBody>
      </p:sp>
    </p:spTree>
    <p:extLst>
      <p:ext uri="{BB962C8B-B14F-4D97-AF65-F5344CB8AC3E}">
        <p14:creationId xmlns:p14="http://schemas.microsoft.com/office/powerpoint/2010/main" val="260681166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2664" y="987856"/>
            <a:ext cx="7959699" cy="5011937"/>
          </a:xfrm>
          <a:prstGeom prst="rect">
            <a:avLst/>
          </a:prstGeom>
        </p:spPr>
      </p:pic>
      <p:sp>
        <p:nvSpPr>
          <p:cNvPr id="6" name="Rectangle 5"/>
          <p:cNvSpPr/>
          <p:nvPr/>
        </p:nvSpPr>
        <p:spPr>
          <a:xfrm>
            <a:off x="4244514" y="6488668"/>
            <a:ext cx="4899486" cy="369332"/>
          </a:xfrm>
          <a:prstGeom prst="rect">
            <a:avLst/>
          </a:prstGeom>
        </p:spPr>
        <p:txBody>
          <a:bodyPr wrap="none">
            <a:spAutoFit/>
          </a:bodyPr>
          <a:lstStyle/>
          <a:p>
            <a:r>
              <a:rPr lang="en-US" dirty="0" err="1" smtClean="0"/>
              <a:t>Compeau</a:t>
            </a:r>
            <a:r>
              <a:rPr lang="en-US" dirty="0" smtClean="0"/>
              <a:t> &amp; </a:t>
            </a:r>
            <a:r>
              <a:rPr lang="en-US" dirty="0" err="1" smtClean="0"/>
              <a:t>Pevzner</a:t>
            </a:r>
            <a:r>
              <a:rPr lang="en-US" dirty="0"/>
              <a:t> 2010 http://</a:t>
            </a:r>
            <a:r>
              <a:rPr lang="en-US" dirty="0" err="1" smtClean="0"/>
              <a:t>cseweb.ucsd.edu</a:t>
            </a:r>
            <a:endParaRPr lang="en-US" dirty="0"/>
          </a:p>
        </p:txBody>
      </p:sp>
      <p:sp>
        <p:nvSpPr>
          <p:cNvPr id="4" name="Title 1"/>
          <p:cNvSpPr>
            <a:spLocks noGrp="1"/>
          </p:cNvSpPr>
          <p:nvPr>
            <p:ph type="title"/>
          </p:nvPr>
        </p:nvSpPr>
        <p:spPr>
          <a:xfrm>
            <a:off x="457200" y="9595"/>
            <a:ext cx="8229600" cy="1143000"/>
          </a:xfrm>
        </p:spPr>
        <p:txBody>
          <a:bodyPr/>
          <a:lstStyle/>
          <a:p>
            <a:r>
              <a:rPr lang="en-US" dirty="0" smtClean="0"/>
              <a:t>An analogy</a:t>
            </a:r>
            <a:endParaRPr lang="en-US" dirty="0"/>
          </a:p>
        </p:txBody>
      </p:sp>
    </p:spTree>
    <p:extLst>
      <p:ext uri="{BB962C8B-B14F-4D97-AF65-F5344CB8AC3E}">
        <p14:creationId xmlns:p14="http://schemas.microsoft.com/office/powerpoint/2010/main" val="243080968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analogy</a:t>
            </a:r>
            <a:endParaRPr lang="en-US" dirty="0"/>
          </a:p>
        </p:txBody>
      </p:sp>
      <p:sp>
        <p:nvSpPr>
          <p:cNvPr id="3" name="TextBox 2"/>
          <p:cNvSpPr txBox="1"/>
          <p:nvPr/>
        </p:nvSpPr>
        <p:spPr>
          <a:xfrm>
            <a:off x="1" y="6279261"/>
            <a:ext cx="9144000" cy="523220"/>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a:p>
            <a:r>
              <a:rPr lang="en-US" sz="1400" dirty="0" smtClean="0"/>
              <a:t>Quote: https</a:t>
            </a:r>
            <a:r>
              <a:rPr lang="en-US" sz="1400" dirty="0"/>
              <a:t>://</a:t>
            </a:r>
            <a:r>
              <a:rPr lang="en-US" sz="1400" dirty="0" err="1"/>
              <a:t>en.wikisource.org</a:t>
            </a:r>
            <a:r>
              <a:rPr lang="en-US" sz="1400" dirty="0"/>
              <a:t>/wiki/</a:t>
            </a:r>
            <a:r>
              <a:rPr lang="en-US" sz="1400" dirty="0" err="1"/>
              <a:t>A_Tale_of_Two_Cities</a:t>
            </a:r>
            <a:r>
              <a:rPr lang="en-US" sz="1400" dirty="0"/>
              <a:t>/</a:t>
            </a:r>
            <a:r>
              <a:rPr lang="en-US" sz="1400" dirty="0" err="1"/>
              <a:t>Book_the_First</a:t>
            </a:r>
            <a:r>
              <a:rPr lang="en-US" sz="1400" dirty="0"/>
              <a:t>/</a:t>
            </a:r>
            <a:r>
              <a:rPr lang="en-US" sz="1400" dirty="0" err="1"/>
              <a:t>Chapter_I</a:t>
            </a:r>
            <a:endParaRPr lang="en-US" sz="1400" dirty="0"/>
          </a:p>
        </p:txBody>
      </p:sp>
      <p:sp>
        <p:nvSpPr>
          <p:cNvPr id="4" name="Rectangle 3"/>
          <p:cNvSpPr/>
          <p:nvPr/>
        </p:nvSpPr>
        <p:spPr>
          <a:xfrm>
            <a:off x="710779" y="1443841"/>
            <a:ext cx="7722442" cy="1477328"/>
          </a:xfrm>
          <a:prstGeom prst="rect">
            <a:avLst/>
          </a:prstGeom>
        </p:spPr>
        <p:txBody>
          <a:bodyPr wrap="square">
            <a:spAutoFit/>
          </a:bodyPr>
          <a:lstStyle/>
          <a:p>
            <a:r>
              <a:rPr lang="en-US" dirty="0"/>
              <a:t>"It was the best of times, it was the worst of times, it was the age of wisdom, it was the age of foolishness, it was the epoch of belief, it was the epoch of incredulity</a:t>
            </a:r>
            <a:r>
              <a:rPr lang="en-US" dirty="0" smtClean="0"/>
              <a:t>,…</a:t>
            </a:r>
          </a:p>
          <a:p>
            <a:endParaRPr lang="en-US" dirty="0"/>
          </a:p>
          <a:p>
            <a:r>
              <a:rPr lang="en-US" dirty="0"/>
              <a:t>Charles Dickens, </a:t>
            </a:r>
            <a:r>
              <a:rPr lang="en-US" dirty="0" smtClean="0"/>
              <a:t>“A </a:t>
            </a:r>
            <a:r>
              <a:rPr lang="en-US" dirty="0"/>
              <a:t>Tale of Two </a:t>
            </a:r>
            <a:r>
              <a:rPr lang="en-US" dirty="0" smtClean="0"/>
              <a:t>Cities”</a:t>
            </a:r>
            <a:endParaRPr lang="en-US" dirty="0"/>
          </a:p>
        </p:txBody>
      </p:sp>
      <p:sp>
        <p:nvSpPr>
          <p:cNvPr id="5" name="TextBox 4"/>
          <p:cNvSpPr txBox="1"/>
          <p:nvPr/>
        </p:nvSpPr>
        <p:spPr>
          <a:xfrm>
            <a:off x="1933474" y="3854105"/>
            <a:ext cx="4915203" cy="523220"/>
          </a:xfrm>
          <a:prstGeom prst="rect">
            <a:avLst/>
          </a:prstGeom>
          <a:noFill/>
        </p:spPr>
        <p:txBody>
          <a:bodyPr wrap="none" rtlCol="0">
            <a:spAutoFit/>
          </a:bodyPr>
          <a:lstStyle/>
          <a:p>
            <a:pPr algn="ctr"/>
            <a:r>
              <a:rPr lang="en-US" sz="2800" dirty="0" smtClean="0"/>
              <a:t>Now we shred a bunch of copies</a:t>
            </a:r>
            <a:endParaRPr lang="en-US" sz="2800" dirty="0"/>
          </a:p>
        </p:txBody>
      </p:sp>
    </p:spTree>
    <p:extLst>
      <p:ext uri="{BB962C8B-B14F-4D97-AF65-F5344CB8AC3E}">
        <p14:creationId xmlns:p14="http://schemas.microsoft.com/office/powerpoint/2010/main" val="1081987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analogy</a:t>
            </a:r>
            <a:endParaRPr lang="en-US" dirty="0"/>
          </a:p>
        </p:txBody>
      </p:sp>
      <p:pic>
        <p:nvPicPr>
          <p:cNvPr id="6" name="Picture 5"/>
          <p:cNvPicPr>
            <a:picLocks noChangeAspect="1"/>
          </p:cNvPicPr>
          <p:nvPr/>
        </p:nvPicPr>
        <p:blipFill>
          <a:blip r:embed="rId2"/>
          <a:stretch>
            <a:fillRect/>
          </a:stretch>
        </p:blipFill>
        <p:spPr>
          <a:xfrm>
            <a:off x="629250" y="507475"/>
            <a:ext cx="1980978" cy="5843050"/>
          </a:xfrm>
          <a:prstGeom prst="rect">
            <a:avLst/>
          </a:prstGeom>
        </p:spPr>
      </p:pic>
      <p:sp>
        <p:nvSpPr>
          <p:cNvPr id="7" name="Rectangle 6"/>
          <p:cNvSpPr/>
          <p:nvPr/>
        </p:nvSpPr>
        <p:spPr>
          <a:xfrm>
            <a:off x="3447250" y="1450573"/>
            <a:ext cx="5239550" cy="1200329"/>
          </a:xfrm>
          <a:prstGeom prst="rect">
            <a:avLst/>
          </a:prstGeom>
        </p:spPr>
        <p:txBody>
          <a:bodyPr wrap="square">
            <a:spAutoFit/>
          </a:bodyPr>
          <a:lstStyle/>
          <a:p>
            <a:r>
              <a:rPr lang="en-US" dirty="0"/>
              <a:t>"It was the best of times, it was the worst of times, it was the age of wisdom, it was the age of foolishness, it was the epoch of belief, it was the epoch of incredulity</a:t>
            </a:r>
            <a:r>
              <a:rPr lang="en-US" dirty="0" smtClean="0"/>
              <a:t>,…</a:t>
            </a:r>
          </a:p>
        </p:txBody>
      </p:sp>
      <p:pic>
        <p:nvPicPr>
          <p:cNvPr id="8" name="Picture 7"/>
          <p:cNvPicPr>
            <a:picLocks noChangeAspect="1"/>
          </p:cNvPicPr>
          <p:nvPr/>
        </p:nvPicPr>
        <p:blipFill>
          <a:blip r:embed="rId3"/>
          <a:stretch>
            <a:fillRect/>
          </a:stretch>
        </p:blipFill>
        <p:spPr>
          <a:xfrm>
            <a:off x="3549306" y="2964827"/>
            <a:ext cx="4789241" cy="3502412"/>
          </a:xfrm>
          <a:prstGeom prst="rect">
            <a:avLst/>
          </a:prstGeom>
        </p:spPr>
      </p:pic>
      <p:sp>
        <p:nvSpPr>
          <p:cNvPr id="10" name="TextBox 9"/>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spTree>
    <p:extLst>
      <p:ext uri="{BB962C8B-B14F-4D97-AF65-F5344CB8AC3E}">
        <p14:creationId xmlns:p14="http://schemas.microsoft.com/office/powerpoint/2010/main" val="38946251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stretch>
            <a:fillRect/>
          </a:stretch>
        </p:blipFill>
        <p:spPr>
          <a:xfrm>
            <a:off x="395057" y="388328"/>
            <a:ext cx="8353886" cy="6063158"/>
          </a:xfrm>
          <a:prstGeom prst="rect">
            <a:avLst/>
          </a:prstGeom>
        </p:spPr>
      </p:pic>
      <p:sp>
        <p:nvSpPr>
          <p:cNvPr id="4" name="TextBox 3"/>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spTree>
    <p:extLst>
      <p:ext uri="{BB962C8B-B14F-4D97-AF65-F5344CB8AC3E}">
        <p14:creationId xmlns:p14="http://schemas.microsoft.com/office/powerpoint/2010/main" val="317013534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pic>
        <p:nvPicPr>
          <p:cNvPr id="5" name="Picture 4"/>
          <p:cNvPicPr>
            <a:picLocks noChangeAspect="1"/>
          </p:cNvPicPr>
          <p:nvPr/>
        </p:nvPicPr>
        <p:blipFill>
          <a:blip r:embed="rId2"/>
          <a:stretch>
            <a:fillRect/>
          </a:stretch>
        </p:blipFill>
        <p:spPr>
          <a:xfrm>
            <a:off x="0" y="208333"/>
            <a:ext cx="9144000" cy="6028267"/>
          </a:xfrm>
          <a:prstGeom prst="rect">
            <a:avLst/>
          </a:prstGeom>
        </p:spPr>
      </p:pic>
    </p:spTree>
    <p:extLst>
      <p:ext uri="{BB962C8B-B14F-4D97-AF65-F5344CB8AC3E}">
        <p14:creationId xmlns:p14="http://schemas.microsoft.com/office/powerpoint/2010/main" val="131690231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Box 3"/>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pic>
        <p:nvPicPr>
          <p:cNvPr id="3" name="Picture 2"/>
          <p:cNvPicPr>
            <a:picLocks noChangeAspect="1"/>
          </p:cNvPicPr>
          <p:nvPr/>
        </p:nvPicPr>
        <p:blipFill>
          <a:blip r:embed="rId2"/>
          <a:stretch>
            <a:fillRect/>
          </a:stretch>
        </p:blipFill>
        <p:spPr>
          <a:xfrm>
            <a:off x="0" y="63500"/>
            <a:ext cx="9144000" cy="6716648"/>
          </a:xfrm>
          <a:prstGeom prst="rect">
            <a:avLst/>
          </a:prstGeom>
        </p:spPr>
      </p:pic>
    </p:spTree>
    <p:extLst>
      <p:ext uri="{BB962C8B-B14F-4D97-AF65-F5344CB8AC3E}">
        <p14:creationId xmlns:p14="http://schemas.microsoft.com/office/powerpoint/2010/main" val="104565737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smtClean="0"/>
              <a:t>Outline</a:t>
            </a:r>
            <a:endParaRPr lang="en-US" b="1" u="sng" dirty="0"/>
          </a:p>
        </p:txBody>
      </p:sp>
      <p:sp>
        <p:nvSpPr>
          <p:cNvPr id="3" name="TextBox 2"/>
          <p:cNvSpPr txBox="1"/>
          <p:nvPr/>
        </p:nvSpPr>
        <p:spPr>
          <a:xfrm>
            <a:off x="580618" y="1542270"/>
            <a:ext cx="8234972" cy="5114220"/>
          </a:xfrm>
          <a:prstGeom prst="rect">
            <a:avLst/>
          </a:prstGeom>
          <a:noFill/>
        </p:spPr>
        <p:txBody>
          <a:bodyPr wrap="none" rtlCol="0">
            <a:spAutoFit/>
          </a:bodyPr>
          <a:lstStyle/>
          <a:p>
            <a:pPr algn="ctr">
              <a:lnSpc>
                <a:spcPct val="150000"/>
              </a:lnSpc>
            </a:pPr>
            <a:r>
              <a:rPr lang="en-US" sz="4400" dirty="0" smtClean="0"/>
              <a:t>Who am </a:t>
            </a:r>
            <a:r>
              <a:rPr lang="en-US" sz="4400" dirty="0" smtClean="0"/>
              <a:t>I</a:t>
            </a:r>
          </a:p>
          <a:p>
            <a:pPr algn="ctr">
              <a:lnSpc>
                <a:spcPct val="150000"/>
              </a:lnSpc>
            </a:pPr>
            <a:r>
              <a:rPr lang="en-US" sz="4400" dirty="0" smtClean="0"/>
              <a:t>Teaching genome assembly</a:t>
            </a:r>
            <a:endParaRPr lang="en-US" sz="4400" dirty="0" smtClean="0"/>
          </a:p>
          <a:p>
            <a:pPr algn="ctr">
              <a:lnSpc>
                <a:spcPct val="150000"/>
              </a:lnSpc>
            </a:pPr>
            <a:r>
              <a:rPr lang="en-US" sz="4400" dirty="0" smtClean="0"/>
              <a:t>Let’s assemble a genome together</a:t>
            </a:r>
            <a:r>
              <a:rPr lang="en-US" sz="4400" dirty="0" smtClean="0"/>
              <a:t>!</a:t>
            </a:r>
            <a:endParaRPr lang="en-US" sz="4400" dirty="0" smtClean="0"/>
          </a:p>
          <a:p>
            <a:pPr algn="ctr">
              <a:lnSpc>
                <a:spcPct val="150000"/>
              </a:lnSpc>
            </a:pPr>
            <a:r>
              <a:rPr lang="en-US" sz="4400" dirty="0" smtClean="0"/>
              <a:t>Multiple choice </a:t>
            </a:r>
            <a:r>
              <a:rPr lang="en-US" sz="4400" dirty="0" smtClean="0"/>
              <a:t>quizzes</a:t>
            </a:r>
            <a:endParaRPr lang="en-US" sz="4400" dirty="0" smtClean="0"/>
          </a:p>
          <a:p>
            <a:pPr algn="ctr">
              <a:lnSpc>
                <a:spcPct val="150000"/>
              </a:lnSpc>
            </a:pPr>
            <a:r>
              <a:rPr lang="en-US" sz="4400" dirty="0" smtClean="0"/>
              <a:t>Q&amp;A, discussion</a:t>
            </a:r>
            <a:endParaRPr lang="en-US" sz="4400" dirty="0"/>
          </a:p>
        </p:txBody>
      </p:sp>
    </p:spTree>
    <p:extLst>
      <p:ext uri="{BB962C8B-B14F-4D97-AF65-F5344CB8AC3E}">
        <p14:creationId xmlns:p14="http://schemas.microsoft.com/office/powerpoint/2010/main" val="770767656"/>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a:t>
            </a:r>
            <a:r>
              <a:rPr lang="en-US" dirty="0" err="1" smtClean="0"/>
              <a:t>Bruijn</a:t>
            </a:r>
            <a:r>
              <a:rPr lang="en-US" dirty="0" smtClean="0"/>
              <a:t> graphs</a:t>
            </a:r>
          </a:p>
        </p:txBody>
      </p:sp>
      <p:sp>
        <p:nvSpPr>
          <p:cNvPr id="3" name="Content Placeholder 2"/>
          <p:cNvSpPr>
            <a:spLocks noGrp="1"/>
          </p:cNvSpPr>
          <p:nvPr>
            <p:ph idx="1"/>
          </p:nvPr>
        </p:nvSpPr>
        <p:spPr/>
        <p:txBody>
          <a:bodyPr/>
          <a:lstStyle/>
          <a:p>
            <a:r>
              <a:rPr lang="en-US" dirty="0" smtClean="0"/>
              <a:t>Developed outside of DNA-related work</a:t>
            </a:r>
          </a:p>
          <a:p>
            <a:pPr lvl="1"/>
            <a:r>
              <a:rPr lang="en-US" dirty="0" smtClean="0"/>
              <a:t>Best solution for very short reads   ≤100 </a:t>
            </a:r>
            <a:r>
              <a:rPr lang="en-US" dirty="0" err="1" smtClean="0"/>
              <a:t>nt</a:t>
            </a:r>
            <a:endParaRPr lang="en-US" dirty="0"/>
          </a:p>
        </p:txBody>
      </p:sp>
      <p:sp>
        <p:nvSpPr>
          <p:cNvPr id="5" name="TextBox 4"/>
          <p:cNvSpPr txBox="1"/>
          <p:nvPr/>
        </p:nvSpPr>
        <p:spPr>
          <a:xfrm>
            <a:off x="2259723" y="3540840"/>
            <a:ext cx="1300356" cy="2031325"/>
          </a:xfrm>
          <a:prstGeom prst="rect">
            <a:avLst/>
          </a:prstGeom>
          <a:noFill/>
        </p:spPr>
        <p:txBody>
          <a:bodyPr wrap="none" rtlCol="0">
            <a:spAutoFit/>
          </a:bodyPr>
          <a:lstStyle/>
          <a:p>
            <a:r>
              <a:rPr lang="en-US" dirty="0" smtClean="0">
                <a:latin typeface="Courier"/>
              </a:rPr>
              <a:t>GACCTACA</a:t>
            </a:r>
          </a:p>
          <a:p>
            <a:r>
              <a:rPr lang="en-US" dirty="0" smtClean="0">
                <a:latin typeface="Courier"/>
              </a:rPr>
              <a:t>GAC</a:t>
            </a:r>
          </a:p>
          <a:p>
            <a:r>
              <a:rPr lang="en-US" dirty="0" smtClean="0">
                <a:latin typeface="Courier"/>
              </a:rPr>
              <a:t> ACC</a:t>
            </a:r>
          </a:p>
          <a:p>
            <a:r>
              <a:rPr lang="en-US" dirty="0" smtClean="0">
                <a:latin typeface="Courier"/>
              </a:rPr>
              <a:t>  CCT</a:t>
            </a:r>
          </a:p>
          <a:p>
            <a:r>
              <a:rPr lang="en-US" dirty="0" smtClean="0">
                <a:latin typeface="Courier"/>
              </a:rPr>
              <a:t>   CTA</a:t>
            </a:r>
          </a:p>
          <a:p>
            <a:r>
              <a:rPr lang="en-US" dirty="0" smtClean="0">
                <a:latin typeface="Courier"/>
              </a:rPr>
              <a:t>    TAC</a:t>
            </a:r>
          </a:p>
          <a:p>
            <a:r>
              <a:rPr lang="en-US" dirty="0" smtClean="0">
                <a:latin typeface="Courier"/>
              </a:rPr>
              <a:t>     ACA</a:t>
            </a:r>
          </a:p>
        </p:txBody>
      </p:sp>
      <p:sp>
        <p:nvSpPr>
          <p:cNvPr id="7" name="TextBox 6"/>
          <p:cNvSpPr txBox="1"/>
          <p:nvPr/>
        </p:nvSpPr>
        <p:spPr>
          <a:xfrm>
            <a:off x="1463078" y="3579336"/>
            <a:ext cx="736500" cy="369332"/>
          </a:xfrm>
          <a:prstGeom prst="rect">
            <a:avLst/>
          </a:prstGeom>
          <a:noFill/>
        </p:spPr>
        <p:txBody>
          <a:bodyPr wrap="none" rtlCol="0">
            <a:spAutoFit/>
          </a:bodyPr>
          <a:lstStyle/>
          <a:p>
            <a:pPr algn="r"/>
            <a:r>
              <a:rPr lang="en-US" dirty="0" smtClean="0"/>
              <a:t>Read</a:t>
            </a:r>
            <a:endParaRPr lang="en-US" dirty="0"/>
          </a:p>
        </p:txBody>
      </p:sp>
      <p:sp>
        <p:nvSpPr>
          <p:cNvPr id="8" name="TextBox 7"/>
          <p:cNvSpPr txBox="1"/>
          <p:nvPr/>
        </p:nvSpPr>
        <p:spPr>
          <a:xfrm>
            <a:off x="696262" y="4445704"/>
            <a:ext cx="1563461" cy="369332"/>
          </a:xfrm>
          <a:prstGeom prst="rect">
            <a:avLst/>
          </a:prstGeom>
          <a:noFill/>
        </p:spPr>
        <p:txBody>
          <a:bodyPr wrap="none" rtlCol="0">
            <a:spAutoFit/>
          </a:bodyPr>
          <a:lstStyle/>
          <a:p>
            <a:pPr algn="r"/>
            <a:r>
              <a:rPr lang="en-US" dirty="0" smtClean="0"/>
              <a:t>K-</a:t>
            </a:r>
            <a:r>
              <a:rPr lang="en-US" dirty="0" err="1" smtClean="0"/>
              <a:t>mers</a:t>
            </a:r>
            <a:r>
              <a:rPr lang="en-US" dirty="0" smtClean="0"/>
              <a:t> (K=3)</a:t>
            </a:r>
            <a:endParaRPr lang="en-US" dirty="0"/>
          </a:p>
        </p:txBody>
      </p:sp>
      <p:sp>
        <p:nvSpPr>
          <p:cNvPr id="9" name="TextBox 8"/>
          <p:cNvSpPr txBox="1"/>
          <p:nvPr/>
        </p:nvSpPr>
        <p:spPr>
          <a:xfrm>
            <a:off x="2759480" y="5756831"/>
            <a:ext cx="2045189" cy="369332"/>
          </a:xfrm>
          <a:prstGeom prst="rect">
            <a:avLst/>
          </a:prstGeom>
          <a:noFill/>
        </p:spPr>
        <p:txBody>
          <a:bodyPr wrap="none" rtlCol="0">
            <a:spAutoFit/>
          </a:bodyPr>
          <a:lstStyle/>
          <a:p>
            <a:r>
              <a:rPr lang="en-US" dirty="0" smtClean="0"/>
              <a:t>K-1 bases overlap</a:t>
            </a:r>
            <a:endParaRPr lang="en-US" dirty="0"/>
          </a:p>
        </p:txBody>
      </p:sp>
      <p:sp>
        <p:nvSpPr>
          <p:cNvPr id="10" name="Left Bracket 9"/>
          <p:cNvSpPr/>
          <p:nvPr/>
        </p:nvSpPr>
        <p:spPr>
          <a:xfrm>
            <a:off x="2259723" y="3948668"/>
            <a:ext cx="45719" cy="14729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4414345" y="3926036"/>
            <a:ext cx="3630449" cy="1077310"/>
            <a:chOff x="4414345" y="3926036"/>
            <a:chExt cx="3630449" cy="1077310"/>
          </a:xfrm>
        </p:grpSpPr>
        <p:pic>
          <p:nvPicPr>
            <p:cNvPr id="4" name="Picture 3"/>
            <p:cNvPicPr>
              <a:picLocks noChangeAspect="1" noChangeArrowheads="1"/>
            </p:cNvPicPr>
            <p:nvPr/>
          </p:nvPicPr>
          <p:blipFill>
            <a:blip r:embed="rId2"/>
            <a:srcRect t="67504" r="50209" b="12525"/>
            <a:stretch>
              <a:fillRect/>
            </a:stretch>
          </p:blipFill>
          <p:spPr bwMode="auto">
            <a:xfrm>
              <a:off x="4414345" y="3926036"/>
              <a:ext cx="3630449" cy="1077310"/>
            </a:xfrm>
            <a:prstGeom prst="rect">
              <a:avLst/>
            </a:prstGeom>
            <a:noFill/>
            <a:ln w="9525">
              <a:noFill/>
              <a:round/>
              <a:headEnd/>
              <a:tailEnd/>
            </a:ln>
            <a:effectLst/>
          </p:spPr>
        </p:pic>
        <p:sp>
          <p:nvSpPr>
            <p:cNvPr id="11" name="TextBox 10"/>
            <p:cNvSpPr txBox="1"/>
            <p:nvPr/>
          </p:nvSpPr>
          <p:spPr>
            <a:xfrm>
              <a:off x="5552965" y="3926036"/>
              <a:ext cx="1750224" cy="369332"/>
            </a:xfrm>
            <a:prstGeom prst="rect">
              <a:avLst/>
            </a:prstGeom>
            <a:noFill/>
          </p:spPr>
          <p:txBody>
            <a:bodyPr wrap="none" rtlCol="0">
              <a:spAutoFit/>
            </a:bodyPr>
            <a:lstStyle/>
            <a:p>
              <a:r>
                <a:rPr lang="en-US" dirty="0" smtClean="0"/>
                <a:t>de </a:t>
              </a:r>
              <a:r>
                <a:rPr lang="en-US" dirty="0" err="1" smtClean="0"/>
                <a:t>Bruijn</a:t>
              </a:r>
              <a:r>
                <a:rPr lang="en-US" dirty="0" smtClean="0"/>
                <a:t> graph</a:t>
              </a:r>
              <a:endParaRPr lang="en-US" dirty="0"/>
            </a:p>
          </p:txBody>
        </p:sp>
      </p:grpSp>
      <p:pic>
        <p:nvPicPr>
          <p:cNvPr id="12" name="Picture 11"/>
          <p:cNvPicPr>
            <a:picLocks noChangeAspect="1"/>
          </p:cNvPicPr>
          <p:nvPr/>
        </p:nvPicPr>
        <p:blipFill>
          <a:blip r:embed="rId3"/>
          <a:stretch>
            <a:fillRect/>
          </a:stretch>
        </p:blipFill>
        <p:spPr>
          <a:xfrm>
            <a:off x="7346639" y="236614"/>
            <a:ext cx="1396310" cy="779786"/>
          </a:xfrm>
          <a:prstGeom prst="rect">
            <a:avLst/>
          </a:prstGeom>
          <a:ln>
            <a:solidFill>
              <a:schemeClr val="tx1"/>
            </a:solidFill>
          </a:ln>
        </p:spPr>
      </p:pic>
    </p:spTree>
    <p:extLst>
      <p:ext uri="{BB962C8B-B14F-4D97-AF65-F5344CB8AC3E}">
        <p14:creationId xmlns:p14="http://schemas.microsoft.com/office/powerpoint/2010/main" val="31170329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pic>
        <p:nvPicPr>
          <p:cNvPr id="4" name="Picture 3"/>
          <p:cNvPicPr>
            <a:picLocks noChangeAspect="1" noChangeArrowheads="1"/>
          </p:cNvPicPr>
          <p:nvPr/>
        </p:nvPicPr>
        <p:blipFill rotWithShape="1">
          <a:blip r:embed="rId2"/>
          <a:srcRect t="58461"/>
          <a:stretch/>
        </p:blipFill>
        <p:spPr bwMode="auto">
          <a:xfrm>
            <a:off x="926306" y="4310043"/>
            <a:ext cx="7291388" cy="2240736"/>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9" name="Rectangle 8"/>
          <p:cNvSpPr/>
          <p:nvPr/>
        </p:nvSpPr>
        <p:spPr>
          <a:xfrm>
            <a:off x="2874833" y="4310043"/>
            <a:ext cx="830528" cy="41246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1484479" y="957544"/>
            <a:ext cx="1398021" cy="369332"/>
          </a:xfrm>
          <a:prstGeom prst="rect">
            <a:avLst/>
          </a:prstGeom>
        </p:spPr>
        <p:txBody>
          <a:bodyPr wrap="square">
            <a:spAutoFit/>
          </a:bodyPr>
          <a:lstStyle/>
          <a:p>
            <a:r>
              <a:rPr lang="en-US" dirty="0" smtClean="0">
                <a:latin typeface="Courier"/>
                <a:cs typeface="Courier"/>
              </a:rPr>
              <a:t>GACCTACA</a:t>
            </a:r>
            <a:endParaRPr lang="en-US" dirty="0">
              <a:latin typeface="Courier"/>
              <a:cs typeface="Courier"/>
            </a:endParaRPr>
          </a:p>
        </p:txBody>
      </p:sp>
      <p:sp>
        <p:nvSpPr>
          <p:cNvPr id="23" name="Rectangle 22"/>
          <p:cNvSpPr/>
          <p:nvPr/>
        </p:nvSpPr>
        <p:spPr>
          <a:xfrm>
            <a:off x="1617829" y="1137264"/>
            <a:ext cx="1398021" cy="369332"/>
          </a:xfrm>
          <a:prstGeom prst="rect">
            <a:avLst/>
          </a:prstGeom>
        </p:spPr>
        <p:txBody>
          <a:bodyPr wrap="square">
            <a:spAutoFit/>
          </a:bodyPr>
          <a:lstStyle/>
          <a:p>
            <a:r>
              <a:rPr lang="en-US" dirty="0" smtClean="0">
                <a:latin typeface="Courier"/>
                <a:cs typeface="Courier"/>
              </a:rPr>
              <a:t>ACCTACAA</a:t>
            </a:r>
          </a:p>
        </p:txBody>
      </p:sp>
      <p:sp>
        <p:nvSpPr>
          <p:cNvPr id="24" name="Rectangle 23"/>
          <p:cNvSpPr/>
          <p:nvPr/>
        </p:nvSpPr>
        <p:spPr>
          <a:xfrm>
            <a:off x="1757529" y="1316984"/>
            <a:ext cx="1398021" cy="369332"/>
          </a:xfrm>
          <a:prstGeom prst="rect">
            <a:avLst/>
          </a:prstGeom>
        </p:spPr>
        <p:txBody>
          <a:bodyPr wrap="square">
            <a:spAutoFit/>
          </a:bodyPr>
          <a:lstStyle/>
          <a:p>
            <a:r>
              <a:rPr lang="en-US" dirty="0" smtClean="0">
                <a:latin typeface="Courier"/>
                <a:cs typeface="Courier"/>
              </a:rPr>
              <a:t>CCTACAAG</a:t>
            </a:r>
          </a:p>
        </p:txBody>
      </p:sp>
      <p:sp>
        <p:nvSpPr>
          <p:cNvPr id="25" name="Rectangle 24"/>
          <p:cNvSpPr/>
          <p:nvPr/>
        </p:nvSpPr>
        <p:spPr>
          <a:xfrm>
            <a:off x="2055979" y="1676424"/>
            <a:ext cx="1398021" cy="369332"/>
          </a:xfrm>
          <a:prstGeom prst="rect">
            <a:avLst/>
          </a:prstGeom>
        </p:spPr>
        <p:txBody>
          <a:bodyPr wrap="square">
            <a:spAutoFit/>
          </a:bodyPr>
          <a:lstStyle/>
          <a:p>
            <a:r>
              <a:rPr lang="en-US" dirty="0" smtClean="0">
                <a:latin typeface="Courier"/>
                <a:cs typeface="Courier"/>
              </a:rPr>
              <a:t>TACAAGTT</a:t>
            </a:r>
          </a:p>
        </p:txBody>
      </p:sp>
      <p:sp>
        <p:nvSpPr>
          <p:cNvPr id="26" name="Rectangle 25"/>
          <p:cNvSpPr/>
          <p:nvPr/>
        </p:nvSpPr>
        <p:spPr>
          <a:xfrm>
            <a:off x="2202029" y="1856144"/>
            <a:ext cx="1398021" cy="369332"/>
          </a:xfrm>
          <a:prstGeom prst="rect">
            <a:avLst/>
          </a:prstGeom>
        </p:spPr>
        <p:txBody>
          <a:bodyPr wrap="square">
            <a:spAutoFit/>
          </a:bodyPr>
          <a:lstStyle/>
          <a:p>
            <a:r>
              <a:rPr lang="en-US" dirty="0" smtClean="0">
                <a:latin typeface="Courier"/>
                <a:cs typeface="Courier"/>
              </a:rPr>
              <a:t>ACAAGTTA</a:t>
            </a:r>
          </a:p>
        </p:txBody>
      </p:sp>
      <p:sp>
        <p:nvSpPr>
          <p:cNvPr id="27" name="Rectangle 26"/>
          <p:cNvSpPr/>
          <p:nvPr/>
        </p:nvSpPr>
        <p:spPr>
          <a:xfrm>
            <a:off x="2354429" y="2035864"/>
            <a:ext cx="1398021" cy="369332"/>
          </a:xfrm>
          <a:prstGeom prst="rect">
            <a:avLst/>
          </a:prstGeom>
        </p:spPr>
        <p:txBody>
          <a:bodyPr wrap="square">
            <a:spAutoFit/>
          </a:bodyPr>
          <a:lstStyle/>
          <a:p>
            <a:r>
              <a:rPr lang="en-US" dirty="0" smtClean="0">
                <a:latin typeface="Courier"/>
                <a:cs typeface="Courier"/>
              </a:rPr>
              <a:t>CAAGTTAG</a:t>
            </a:r>
          </a:p>
        </p:txBody>
      </p:sp>
      <p:sp>
        <p:nvSpPr>
          <p:cNvPr id="28" name="Rectangle 27"/>
          <p:cNvSpPr/>
          <p:nvPr/>
        </p:nvSpPr>
        <p:spPr>
          <a:xfrm>
            <a:off x="1903579" y="1496704"/>
            <a:ext cx="1398021" cy="369332"/>
          </a:xfrm>
          <a:prstGeom prst="rect">
            <a:avLst/>
          </a:prstGeom>
        </p:spPr>
        <p:txBody>
          <a:bodyPr wrap="square">
            <a:spAutoFit/>
          </a:bodyPr>
          <a:lstStyle/>
          <a:p>
            <a:r>
              <a:rPr lang="en-US" dirty="0" smtClean="0">
                <a:latin typeface="Courier"/>
                <a:cs typeface="Courier"/>
              </a:rPr>
              <a:t>CTACAAGT</a:t>
            </a:r>
          </a:p>
        </p:txBody>
      </p:sp>
      <p:sp>
        <p:nvSpPr>
          <p:cNvPr id="3" name="TextBox 2"/>
          <p:cNvSpPr txBox="1"/>
          <p:nvPr/>
        </p:nvSpPr>
        <p:spPr>
          <a:xfrm>
            <a:off x="485813" y="1592200"/>
            <a:ext cx="998666" cy="369332"/>
          </a:xfrm>
          <a:prstGeom prst="rect">
            <a:avLst/>
          </a:prstGeom>
          <a:noFill/>
        </p:spPr>
        <p:txBody>
          <a:bodyPr wrap="none" rtlCol="0">
            <a:spAutoFit/>
          </a:bodyPr>
          <a:lstStyle/>
          <a:p>
            <a:r>
              <a:rPr lang="en-US" dirty="0" smtClean="0"/>
              <a:t>Region 1</a:t>
            </a:r>
            <a:endParaRPr lang="en-US" dirty="0"/>
          </a:p>
        </p:txBody>
      </p:sp>
      <p:grpSp>
        <p:nvGrpSpPr>
          <p:cNvPr id="6" name="Group 5"/>
          <p:cNvGrpSpPr/>
          <p:nvPr/>
        </p:nvGrpSpPr>
        <p:grpSpPr>
          <a:xfrm>
            <a:off x="485813" y="2740364"/>
            <a:ext cx="3253937" cy="1452935"/>
            <a:chOff x="485813" y="2740364"/>
            <a:chExt cx="3253937" cy="1452935"/>
          </a:xfrm>
        </p:grpSpPr>
        <p:sp>
          <p:nvSpPr>
            <p:cNvPr id="29" name="Rectangle 28"/>
            <p:cNvSpPr/>
            <p:nvPr/>
          </p:nvSpPr>
          <p:spPr>
            <a:xfrm>
              <a:off x="2068679" y="3464527"/>
              <a:ext cx="1398021" cy="369332"/>
            </a:xfrm>
            <a:prstGeom prst="rect">
              <a:avLst/>
            </a:prstGeom>
          </p:spPr>
          <p:txBody>
            <a:bodyPr wrap="square">
              <a:spAutoFit/>
            </a:bodyPr>
            <a:lstStyle/>
            <a:p>
              <a:r>
                <a:rPr lang="en-US" dirty="0" smtClean="0">
                  <a:latin typeface="Courier"/>
                  <a:cs typeface="Courier"/>
                </a:rPr>
                <a:t>TACAAGTC</a:t>
              </a:r>
            </a:p>
          </p:txBody>
        </p:sp>
        <p:sp>
          <p:nvSpPr>
            <p:cNvPr id="30" name="Rectangle 29"/>
            <p:cNvSpPr/>
            <p:nvPr/>
          </p:nvSpPr>
          <p:spPr>
            <a:xfrm>
              <a:off x="2202029" y="3644247"/>
              <a:ext cx="1398021" cy="369332"/>
            </a:xfrm>
            <a:prstGeom prst="rect">
              <a:avLst/>
            </a:prstGeom>
          </p:spPr>
          <p:txBody>
            <a:bodyPr wrap="square">
              <a:spAutoFit/>
            </a:bodyPr>
            <a:lstStyle/>
            <a:p>
              <a:r>
                <a:rPr lang="en-US" dirty="0" smtClean="0">
                  <a:latin typeface="Courier"/>
                  <a:cs typeface="Courier"/>
                </a:rPr>
                <a:t>ACAAGTCC</a:t>
              </a:r>
            </a:p>
          </p:txBody>
        </p:sp>
        <p:sp>
          <p:nvSpPr>
            <p:cNvPr id="31" name="Rectangle 30"/>
            <p:cNvSpPr/>
            <p:nvPr/>
          </p:nvSpPr>
          <p:spPr>
            <a:xfrm>
              <a:off x="2341729" y="3823967"/>
              <a:ext cx="1398021" cy="369332"/>
            </a:xfrm>
            <a:prstGeom prst="rect">
              <a:avLst/>
            </a:prstGeom>
          </p:spPr>
          <p:txBody>
            <a:bodyPr wrap="square">
              <a:spAutoFit/>
            </a:bodyPr>
            <a:lstStyle/>
            <a:p>
              <a:r>
                <a:rPr lang="en-US" dirty="0" smtClean="0">
                  <a:latin typeface="Courier"/>
                  <a:cs typeface="Courier"/>
                </a:rPr>
                <a:t>CAAGTCCG</a:t>
              </a:r>
            </a:p>
          </p:txBody>
        </p:sp>
        <p:sp>
          <p:nvSpPr>
            <p:cNvPr id="18" name="Rectangle 17"/>
            <p:cNvSpPr/>
            <p:nvPr/>
          </p:nvSpPr>
          <p:spPr>
            <a:xfrm>
              <a:off x="1522579" y="2740364"/>
              <a:ext cx="1398021" cy="369332"/>
            </a:xfrm>
            <a:prstGeom prst="rect">
              <a:avLst/>
            </a:prstGeom>
          </p:spPr>
          <p:txBody>
            <a:bodyPr wrap="square">
              <a:spAutoFit/>
            </a:bodyPr>
            <a:lstStyle/>
            <a:p>
              <a:r>
                <a:rPr lang="en-US" dirty="0" smtClean="0">
                  <a:latin typeface="Courier"/>
                  <a:cs typeface="Courier"/>
                </a:rPr>
                <a:t>GACCTACA</a:t>
              </a:r>
              <a:endParaRPr lang="en-US" dirty="0">
                <a:latin typeface="Courier"/>
                <a:cs typeface="Courier"/>
              </a:endParaRPr>
            </a:p>
          </p:txBody>
        </p:sp>
        <p:sp>
          <p:nvSpPr>
            <p:cNvPr id="19" name="Rectangle 18"/>
            <p:cNvSpPr/>
            <p:nvPr/>
          </p:nvSpPr>
          <p:spPr>
            <a:xfrm>
              <a:off x="1655929" y="2920084"/>
              <a:ext cx="1398021" cy="369332"/>
            </a:xfrm>
            <a:prstGeom prst="rect">
              <a:avLst/>
            </a:prstGeom>
          </p:spPr>
          <p:txBody>
            <a:bodyPr wrap="square">
              <a:spAutoFit/>
            </a:bodyPr>
            <a:lstStyle/>
            <a:p>
              <a:r>
                <a:rPr lang="en-US" dirty="0" smtClean="0">
                  <a:latin typeface="Courier"/>
                  <a:cs typeface="Courier"/>
                </a:rPr>
                <a:t>ACCTACAA</a:t>
              </a:r>
            </a:p>
          </p:txBody>
        </p:sp>
        <p:sp>
          <p:nvSpPr>
            <p:cNvPr id="20" name="Rectangle 19"/>
            <p:cNvSpPr/>
            <p:nvPr/>
          </p:nvSpPr>
          <p:spPr>
            <a:xfrm>
              <a:off x="1795629" y="3099804"/>
              <a:ext cx="1398021" cy="369332"/>
            </a:xfrm>
            <a:prstGeom prst="rect">
              <a:avLst/>
            </a:prstGeom>
          </p:spPr>
          <p:txBody>
            <a:bodyPr wrap="square">
              <a:spAutoFit/>
            </a:bodyPr>
            <a:lstStyle/>
            <a:p>
              <a:r>
                <a:rPr lang="en-US" dirty="0" smtClean="0">
                  <a:latin typeface="Courier"/>
                  <a:cs typeface="Courier"/>
                </a:rPr>
                <a:t>CCTACAAG</a:t>
              </a:r>
            </a:p>
          </p:txBody>
        </p:sp>
        <p:sp>
          <p:nvSpPr>
            <p:cNvPr id="32" name="Rectangle 31"/>
            <p:cNvSpPr/>
            <p:nvPr/>
          </p:nvSpPr>
          <p:spPr>
            <a:xfrm>
              <a:off x="1941679" y="3279524"/>
              <a:ext cx="1398021" cy="369332"/>
            </a:xfrm>
            <a:prstGeom prst="rect">
              <a:avLst/>
            </a:prstGeom>
          </p:spPr>
          <p:txBody>
            <a:bodyPr wrap="square">
              <a:spAutoFit/>
            </a:bodyPr>
            <a:lstStyle/>
            <a:p>
              <a:r>
                <a:rPr lang="en-US" dirty="0" smtClean="0">
                  <a:latin typeface="Courier"/>
                  <a:cs typeface="Courier"/>
                </a:rPr>
                <a:t>CTACAAGT</a:t>
              </a:r>
            </a:p>
          </p:txBody>
        </p:sp>
        <p:sp>
          <p:nvSpPr>
            <p:cNvPr id="34" name="TextBox 33"/>
            <p:cNvSpPr txBox="1"/>
            <p:nvPr/>
          </p:nvSpPr>
          <p:spPr>
            <a:xfrm>
              <a:off x="485813" y="3289416"/>
              <a:ext cx="998666" cy="369332"/>
            </a:xfrm>
            <a:prstGeom prst="rect">
              <a:avLst/>
            </a:prstGeom>
            <a:noFill/>
          </p:spPr>
          <p:txBody>
            <a:bodyPr wrap="none" rtlCol="0">
              <a:spAutoFit/>
            </a:bodyPr>
            <a:lstStyle/>
            <a:p>
              <a:r>
                <a:rPr lang="en-US" dirty="0" smtClean="0"/>
                <a:t>Region 2</a:t>
              </a:r>
              <a:endParaRPr lang="en-US" dirty="0"/>
            </a:p>
          </p:txBody>
        </p:sp>
      </p:grpSp>
      <p:sp>
        <p:nvSpPr>
          <p:cNvPr id="21" name="Rectangle 20"/>
          <p:cNvSpPr/>
          <p:nvPr/>
        </p:nvSpPr>
        <p:spPr>
          <a:xfrm>
            <a:off x="1522579" y="1091157"/>
            <a:ext cx="1592540" cy="3051343"/>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378641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teach assembly</a:t>
            </a:r>
            <a:endParaRPr lang="en-US" dirty="0"/>
          </a:p>
        </p:txBody>
      </p:sp>
      <p:sp>
        <p:nvSpPr>
          <p:cNvPr id="3" name="Content Placeholder 2"/>
          <p:cNvSpPr>
            <a:spLocks noGrp="1"/>
          </p:cNvSpPr>
          <p:nvPr>
            <p:ph idx="1"/>
          </p:nvPr>
        </p:nvSpPr>
        <p:spPr/>
        <p:txBody>
          <a:bodyPr/>
          <a:lstStyle/>
          <a:p>
            <a:pPr marL="0" indent="0" algn="ctr">
              <a:buNone/>
            </a:pPr>
            <a:r>
              <a:rPr lang="en-US" dirty="0"/>
              <a:t>0</a:t>
            </a:r>
            <a:r>
              <a:rPr lang="en-US" dirty="0" smtClean="0"/>
              <a:t>) Target audience</a:t>
            </a:r>
          </a:p>
          <a:p>
            <a:pPr marL="0" indent="0" algn="ctr">
              <a:buNone/>
            </a:pPr>
            <a:endParaRPr lang="en-US" dirty="0"/>
          </a:p>
          <a:p>
            <a:pPr marL="0" indent="0" algn="ctr">
              <a:buNone/>
            </a:pPr>
            <a:r>
              <a:rPr lang="en-US" dirty="0" smtClean="0"/>
              <a:t>MSc and PhD students in</a:t>
            </a:r>
          </a:p>
          <a:p>
            <a:pPr marL="0" indent="0" algn="ctr">
              <a:buNone/>
            </a:pPr>
            <a:r>
              <a:rPr lang="en-US" dirty="0" smtClean="0"/>
              <a:t>biology and informatics</a:t>
            </a:r>
            <a:endParaRPr lang="en-US" dirty="0"/>
          </a:p>
        </p:txBody>
      </p:sp>
    </p:spTree>
    <p:extLst>
      <p:ext uri="{BB962C8B-B14F-4D97-AF65-F5344CB8AC3E}">
        <p14:creationId xmlns:p14="http://schemas.microsoft.com/office/powerpoint/2010/main" val="244548207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teach assembly</a:t>
            </a:r>
            <a:endParaRPr lang="en-US" dirty="0"/>
          </a:p>
        </p:txBody>
      </p:sp>
      <p:sp>
        <p:nvSpPr>
          <p:cNvPr id="3" name="Content Placeholder 2"/>
          <p:cNvSpPr>
            <a:spLocks noGrp="1"/>
          </p:cNvSpPr>
          <p:nvPr>
            <p:ph idx="1"/>
          </p:nvPr>
        </p:nvSpPr>
        <p:spPr/>
        <p:txBody>
          <a:bodyPr/>
          <a:lstStyle/>
          <a:p>
            <a:pPr marL="0" indent="0" algn="ctr">
              <a:buNone/>
            </a:pPr>
            <a:r>
              <a:rPr lang="en-US" dirty="0" smtClean="0"/>
              <a:t>1) Assembly exercise</a:t>
            </a:r>
            <a:endParaRPr lang="en-US" dirty="0"/>
          </a:p>
        </p:txBody>
      </p:sp>
      <p:pic>
        <p:nvPicPr>
          <p:cNvPr id="4" name="Picture 3" descr="2014_asm_exercise2.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47309" y="4846135"/>
            <a:ext cx="3262648" cy="1679210"/>
          </a:xfrm>
          <a:prstGeom prst="rect">
            <a:avLst/>
          </a:prstGeom>
        </p:spPr>
      </p:pic>
      <p:pic>
        <p:nvPicPr>
          <p:cNvPr id="5" name="Picture 4" descr="2014_asm_exercise1.JPG"/>
          <p:cNvPicPr>
            <a:picLocks noChangeAspect="1"/>
          </p:cNvPicPr>
          <p:nvPr/>
        </p:nvPicPr>
        <p:blipFill rotWithShape="1">
          <a:blip r:embed="rId3">
            <a:extLst>
              <a:ext uri="{28A0092B-C50C-407E-A947-70E740481C1C}">
                <a14:useLocalDpi xmlns:a14="http://schemas.microsoft.com/office/drawing/2010/main" val="0"/>
              </a:ext>
            </a:extLst>
          </a:blip>
          <a:srcRect t="42457"/>
          <a:stretch/>
        </p:blipFill>
        <p:spPr>
          <a:xfrm>
            <a:off x="5456708" y="1858615"/>
            <a:ext cx="3262648" cy="2502443"/>
          </a:xfrm>
          <a:prstGeom prst="rect">
            <a:avLst/>
          </a:prstGeom>
        </p:spPr>
      </p:pic>
      <p:pic>
        <p:nvPicPr>
          <p:cNvPr id="6" name="Picture 5"/>
          <p:cNvPicPr>
            <a:picLocks noChangeAspect="1"/>
          </p:cNvPicPr>
          <p:nvPr/>
        </p:nvPicPr>
        <p:blipFill rotWithShape="1">
          <a:blip r:embed="rId4"/>
          <a:srcRect b="59688"/>
          <a:stretch/>
        </p:blipFill>
        <p:spPr>
          <a:xfrm>
            <a:off x="649109" y="2184649"/>
            <a:ext cx="4149090" cy="4041132"/>
          </a:xfrm>
          <a:prstGeom prst="rect">
            <a:avLst/>
          </a:prstGeom>
        </p:spPr>
      </p:pic>
      <p:sp>
        <p:nvSpPr>
          <p:cNvPr id="11" name="Rectangle 10"/>
          <p:cNvSpPr/>
          <p:nvPr/>
        </p:nvSpPr>
        <p:spPr>
          <a:xfrm>
            <a:off x="256837" y="6356721"/>
            <a:ext cx="8302195" cy="369332"/>
          </a:xfrm>
          <a:prstGeom prst="rect">
            <a:avLst/>
          </a:prstGeom>
        </p:spPr>
        <p:txBody>
          <a:bodyPr wrap="square">
            <a:spAutoFit/>
          </a:bodyPr>
          <a:lstStyle/>
          <a:p>
            <a:r>
              <a:rPr lang="en-US" sz="1800" dirty="0" err="1"/>
              <a:t>ivory.idyll.org</a:t>
            </a:r>
            <a:r>
              <a:rPr lang="en-US" sz="1800" dirty="0"/>
              <a:t>/blog/the-assembly-</a:t>
            </a:r>
            <a:r>
              <a:rPr lang="en-US" sz="1800" dirty="0" err="1"/>
              <a:t>exercise.html</a:t>
            </a:r>
            <a:endParaRPr lang="en-US" sz="1800" dirty="0"/>
          </a:p>
        </p:txBody>
      </p:sp>
    </p:spTree>
    <p:extLst>
      <p:ext uri="{BB962C8B-B14F-4D97-AF65-F5344CB8AC3E}">
        <p14:creationId xmlns:p14="http://schemas.microsoft.com/office/powerpoint/2010/main" val="2758089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teach assembly</a:t>
            </a:r>
            <a:endParaRPr lang="en-US" dirty="0"/>
          </a:p>
        </p:txBody>
      </p:sp>
      <p:sp>
        <p:nvSpPr>
          <p:cNvPr id="3" name="Content Placeholder 2"/>
          <p:cNvSpPr>
            <a:spLocks noGrp="1"/>
          </p:cNvSpPr>
          <p:nvPr>
            <p:ph idx="1"/>
          </p:nvPr>
        </p:nvSpPr>
        <p:spPr/>
        <p:txBody>
          <a:bodyPr/>
          <a:lstStyle/>
          <a:p>
            <a:pPr marL="0" indent="0" algn="ctr">
              <a:buNone/>
            </a:pPr>
            <a:r>
              <a:rPr lang="en-US" dirty="0" smtClean="0"/>
              <a:t>2) Exploring de </a:t>
            </a:r>
            <a:r>
              <a:rPr lang="en-US" dirty="0" err="1" smtClean="0"/>
              <a:t>bruijn</a:t>
            </a:r>
            <a:r>
              <a:rPr lang="en-US" dirty="0" smtClean="0"/>
              <a:t> graphs</a:t>
            </a:r>
          </a:p>
          <a:p>
            <a:pPr marL="0" indent="0" algn="ctr">
              <a:buNone/>
            </a:pPr>
            <a:r>
              <a:rPr lang="en-US" dirty="0" smtClean="0"/>
              <a:t>with the </a:t>
            </a:r>
            <a:r>
              <a:rPr lang="en-US" dirty="0" err="1" smtClean="0"/>
              <a:t>Jupyter</a:t>
            </a:r>
            <a:r>
              <a:rPr lang="en-US" dirty="0" smtClean="0"/>
              <a:t> notebook</a:t>
            </a:r>
            <a:endParaRPr lang="en-US" dirty="0"/>
          </a:p>
        </p:txBody>
      </p:sp>
      <p:pic>
        <p:nvPicPr>
          <p:cNvPr id="4" name="Picture 3"/>
          <p:cNvPicPr>
            <a:picLocks noChangeAspect="1"/>
          </p:cNvPicPr>
          <p:nvPr/>
        </p:nvPicPr>
        <p:blipFill rotWithShape="1">
          <a:blip r:embed="rId2"/>
          <a:srcRect r="38699"/>
          <a:stretch/>
        </p:blipFill>
        <p:spPr>
          <a:xfrm>
            <a:off x="3290817" y="2327857"/>
            <a:ext cx="2561904" cy="4179257"/>
          </a:xfrm>
          <a:prstGeom prst="rect">
            <a:avLst/>
          </a:prstGeom>
        </p:spPr>
      </p:pic>
      <p:sp>
        <p:nvSpPr>
          <p:cNvPr id="7" name="Rectangle 6"/>
          <p:cNvSpPr/>
          <p:nvPr/>
        </p:nvSpPr>
        <p:spPr>
          <a:xfrm>
            <a:off x="0" y="6120357"/>
            <a:ext cx="8920425" cy="584776"/>
          </a:xfrm>
          <a:prstGeom prst="rect">
            <a:avLst/>
          </a:prstGeom>
        </p:spPr>
        <p:txBody>
          <a:bodyPr wrap="square">
            <a:spAutoFit/>
          </a:bodyPr>
          <a:lstStyle/>
          <a:p>
            <a:r>
              <a:rPr lang="en-US" dirty="0"/>
              <a:t>Modified </a:t>
            </a:r>
            <a:r>
              <a:rPr lang="en-US" dirty="0" smtClean="0"/>
              <a:t>from</a:t>
            </a:r>
          </a:p>
          <a:p>
            <a:r>
              <a:rPr lang="en-US" sz="1400" dirty="0" smtClean="0"/>
              <a:t>http</a:t>
            </a:r>
            <a:r>
              <a:rPr lang="en-US" sz="1400" dirty="0"/>
              <a:t>://</a:t>
            </a:r>
            <a:r>
              <a:rPr lang="en-US" sz="1400" dirty="0" err="1"/>
              <a:t>nbviewer.ipython.org</a:t>
            </a:r>
            <a:r>
              <a:rPr lang="en-US" sz="1400" dirty="0"/>
              <a:t>/</a:t>
            </a:r>
            <a:r>
              <a:rPr lang="en-US" sz="1400" dirty="0" err="1"/>
              <a:t>github</a:t>
            </a:r>
            <a:r>
              <a:rPr lang="en-US" sz="1400" dirty="0"/>
              <a:t>/</a:t>
            </a:r>
            <a:r>
              <a:rPr lang="en-US" sz="1400" dirty="0" err="1"/>
              <a:t>BenLangmead</a:t>
            </a:r>
            <a:r>
              <a:rPr lang="en-US" sz="1400" dirty="0"/>
              <a:t>/comp-genomics-class/blob/master/notebooks/</a:t>
            </a:r>
            <a:r>
              <a:rPr lang="en-US" sz="1400" dirty="0" err="1"/>
              <a:t>CG_deBruijn.ipynb</a:t>
            </a:r>
            <a:endParaRPr lang="en-US" sz="1400" dirty="0"/>
          </a:p>
        </p:txBody>
      </p:sp>
    </p:spTree>
    <p:extLst>
      <p:ext uri="{BB962C8B-B14F-4D97-AF65-F5344CB8AC3E}">
        <p14:creationId xmlns:p14="http://schemas.microsoft.com/office/powerpoint/2010/main" val="379802965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teach assembly</a:t>
            </a:r>
            <a:endParaRPr lang="en-US" dirty="0"/>
          </a:p>
        </p:txBody>
      </p:sp>
      <p:sp>
        <p:nvSpPr>
          <p:cNvPr id="3" name="Content Placeholder 2"/>
          <p:cNvSpPr>
            <a:spLocks noGrp="1"/>
          </p:cNvSpPr>
          <p:nvPr>
            <p:ph idx="1"/>
          </p:nvPr>
        </p:nvSpPr>
        <p:spPr/>
        <p:txBody>
          <a:bodyPr/>
          <a:lstStyle/>
          <a:p>
            <a:pPr marL="0" indent="0" algn="ctr">
              <a:buNone/>
            </a:pPr>
            <a:r>
              <a:rPr lang="en-US" dirty="0"/>
              <a:t>3</a:t>
            </a:r>
            <a:r>
              <a:rPr lang="en-US" dirty="0" smtClean="0"/>
              <a:t>) Collaborative exploration of parameter space</a:t>
            </a:r>
          </a:p>
          <a:p>
            <a:pPr marL="0" indent="0" algn="ctr">
              <a:buNone/>
            </a:pPr>
            <a:endParaRPr lang="en-US" dirty="0"/>
          </a:p>
          <a:p>
            <a:pPr marL="0" indent="0" algn="ctr">
              <a:buNone/>
            </a:pPr>
            <a:endParaRPr lang="en-US" dirty="0" smtClean="0"/>
          </a:p>
        </p:txBody>
      </p:sp>
      <p:sp>
        <p:nvSpPr>
          <p:cNvPr id="4" name="Rectangle 3"/>
          <p:cNvSpPr/>
          <p:nvPr/>
        </p:nvSpPr>
        <p:spPr>
          <a:xfrm>
            <a:off x="2286000" y="3105835"/>
            <a:ext cx="4572000" cy="646331"/>
          </a:xfrm>
          <a:prstGeom prst="rect">
            <a:avLst/>
          </a:prstGeom>
        </p:spPr>
        <p:txBody>
          <a:bodyPr>
            <a:spAutoFit/>
          </a:bodyPr>
          <a:lstStyle/>
          <a:p>
            <a:pPr algn="ctr"/>
            <a:r>
              <a:rPr lang="en-US" sz="3600" dirty="0" smtClean="0"/>
              <a:t>We will do </a:t>
            </a:r>
            <a:r>
              <a:rPr lang="en-US" sz="3600" dirty="0"/>
              <a:t>this </a:t>
            </a:r>
            <a:r>
              <a:rPr lang="en-US" sz="3600" dirty="0" smtClean="0"/>
              <a:t>today!</a:t>
            </a:r>
            <a:endParaRPr lang="en-US" sz="3600" dirty="0"/>
          </a:p>
        </p:txBody>
      </p:sp>
    </p:spTree>
    <p:extLst>
      <p:ext uri="{BB962C8B-B14F-4D97-AF65-F5344CB8AC3E}">
        <p14:creationId xmlns:p14="http://schemas.microsoft.com/office/powerpoint/2010/main" val="35795975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 teach assembly</a:t>
            </a:r>
            <a:endParaRPr lang="en-US" dirty="0"/>
          </a:p>
        </p:txBody>
      </p:sp>
      <p:sp>
        <p:nvSpPr>
          <p:cNvPr id="3" name="Content Placeholder 2"/>
          <p:cNvSpPr>
            <a:spLocks noGrp="1"/>
          </p:cNvSpPr>
          <p:nvPr>
            <p:ph idx="1"/>
          </p:nvPr>
        </p:nvSpPr>
        <p:spPr/>
        <p:txBody>
          <a:bodyPr/>
          <a:lstStyle/>
          <a:p>
            <a:pPr marL="0" indent="0" algn="ctr">
              <a:buNone/>
            </a:pPr>
            <a:r>
              <a:rPr lang="en-US" dirty="0" smtClean="0"/>
              <a:t>4) Try different programs, compare</a:t>
            </a:r>
          </a:p>
          <a:p>
            <a:pPr marL="0" indent="0" algn="ctr">
              <a:buNone/>
            </a:pPr>
            <a:endParaRPr lang="en-US" dirty="0"/>
          </a:p>
          <a:p>
            <a:pPr marL="0" indent="0" algn="ctr">
              <a:buNone/>
            </a:pPr>
            <a:endParaRPr lang="en-US" dirty="0" smtClean="0"/>
          </a:p>
        </p:txBody>
      </p:sp>
      <p:pic>
        <p:nvPicPr>
          <p:cNvPr id="5" name="Picture 4"/>
          <p:cNvPicPr>
            <a:picLocks noChangeAspect="1"/>
          </p:cNvPicPr>
          <p:nvPr/>
        </p:nvPicPr>
        <p:blipFill>
          <a:blip r:embed="rId2"/>
          <a:stretch>
            <a:fillRect/>
          </a:stretch>
        </p:blipFill>
        <p:spPr>
          <a:xfrm>
            <a:off x="457200" y="2205061"/>
            <a:ext cx="8229600" cy="2429302"/>
          </a:xfrm>
          <a:prstGeom prst="rect">
            <a:avLst/>
          </a:prstGeom>
        </p:spPr>
      </p:pic>
    </p:spTree>
    <p:extLst>
      <p:ext uri="{BB962C8B-B14F-4D97-AF65-F5344CB8AC3E}">
        <p14:creationId xmlns:p14="http://schemas.microsoft.com/office/powerpoint/2010/main" val="2811243843"/>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Exercise</a:t>
            </a:r>
            <a:endParaRPr lang="en-US" dirty="0"/>
          </a:p>
        </p:txBody>
      </p:sp>
      <p:sp>
        <p:nvSpPr>
          <p:cNvPr id="3" name="Content Placeholder 2"/>
          <p:cNvSpPr>
            <a:spLocks noGrp="1"/>
          </p:cNvSpPr>
          <p:nvPr>
            <p:ph idx="1"/>
          </p:nvPr>
        </p:nvSpPr>
        <p:spPr/>
        <p:txBody>
          <a:bodyPr/>
          <a:lstStyle/>
          <a:p>
            <a:pPr marL="0" indent="0" algn="ctr">
              <a:buNone/>
            </a:pPr>
            <a:endParaRPr lang="en-US" dirty="0"/>
          </a:p>
          <a:p>
            <a:pPr marL="0" indent="0" algn="ctr">
              <a:buNone/>
            </a:pPr>
            <a:endParaRPr lang="en-US" dirty="0" smtClean="0"/>
          </a:p>
        </p:txBody>
      </p:sp>
      <p:sp>
        <p:nvSpPr>
          <p:cNvPr id="4" name="Rectangle 3"/>
          <p:cNvSpPr/>
          <p:nvPr/>
        </p:nvSpPr>
        <p:spPr>
          <a:xfrm>
            <a:off x="267999" y="2065337"/>
            <a:ext cx="2005087" cy="523220"/>
          </a:xfrm>
          <a:prstGeom prst="rect">
            <a:avLst/>
          </a:prstGeom>
        </p:spPr>
        <p:txBody>
          <a:bodyPr wrap="square">
            <a:spAutoFit/>
          </a:bodyPr>
          <a:lstStyle/>
          <a:p>
            <a:pPr algn="ctr"/>
            <a:r>
              <a:rPr lang="en-US" sz="2800" dirty="0" smtClean="0"/>
              <a:t>Organism</a:t>
            </a:r>
            <a:endParaRPr lang="en-US" sz="2800" dirty="0"/>
          </a:p>
        </p:txBody>
      </p:sp>
      <p:pic>
        <p:nvPicPr>
          <p:cNvPr id="5" name="Picture 4"/>
          <p:cNvPicPr>
            <a:picLocks noChangeAspect="1"/>
          </p:cNvPicPr>
          <p:nvPr/>
        </p:nvPicPr>
        <p:blipFill>
          <a:blip r:embed="rId2"/>
          <a:stretch>
            <a:fillRect/>
          </a:stretch>
        </p:blipFill>
        <p:spPr>
          <a:xfrm>
            <a:off x="556811" y="2787537"/>
            <a:ext cx="1791663" cy="1506467"/>
          </a:xfrm>
          <a:prstGeom prst="rect">
            <a:avLst/>
          </a:prstGeom>
        </p:spPr>
      </p:pic>
      <p:sp>
        <p:nvSpPr>
          <p:cNvPr id="6" name="TextBox 5"/>
          <p:cNvSpPr txBox="1"/>
          <p:nvPr/>
        </p:nvSpPr>
        <p:spPr>
          <a:xfrm>
            <a:off x="76680" y="4485335"/>
            <a:ext cx="2627680" cy="646331"/>
          </a:xfrm>
          <a:prstGeom prst="rect">
            <a:avLst/>
          </a:prstGeom>
          <a:noFill/>
        </p:spPr>
        <p:txBody>
          <a:bodyPr wrap="none" rtlCol="0">
            <a:spAutoFit/>
          </a:bodyPr>
          <a:lstStyle/>
          <a:p>
            <a:pPr algn="ctr"/>
            <a:r>
              <a:rPr lang="en-US" dirty="0"/>
              <a:t>Escherichia coli </a:t>
            </a:r>
            <a:r>
              <a:rPr lang="en-US" dirty="0" smtClean="0"/>
              <a:t>bacterium</a:t>
            </a:r>
          </a:p>
          <a:p>
            <a:pPr algn="ctr"/>
            <a:r>
              <a:rPr lang="en-US" dirty="0" smtClean="0"/>
              <a:t>4.6 </a:t>
            </a:r>
            <a:r>
              <a:rPr lang="en-US" dirty="0" smtClean="0"/>
              <a:t>million characters</a:t>
            </a:r>
            <a:endParaRPr lang="en-US" dirty="0"/>
          </a:p>
        </p:txBody>
      </p:sp>
      <p:pic>
        <p:nvPicPr>
          <p:cNvPr id="8" name="Picture 7"/>
          <p:cNvPicPr>
            <a:picLocks noChangeAspect="1"/>
          </p:cNvPicPr>
          <p:nvPr/>
        </p:nvPicPr>
        <p:blipFill rotWithShape="1">
          <a:blip r:embed="rId3"/>
          <a:srcRect b="7887"/>
          <a:stretch/>
        </p:blipFill>
        <p:spPr>
          <a:xfrm>
            <a:off x="3105511" y="2882441"/>
            <a:ext cx="1833018" cy="1316658"/>
          </a:xfrm>
          <a:prstGeom prst="rect">
            <a:avLst/>
          </a:prstGeom>
        </p:spPr>
      </p:pic>
      <p:sp>
        <p:nvSpPr>
          <p:cNvPr id="10" name="Rectangle 9"/>
          <p:cNvSpPr/>
          <p:nvPr/>
        </p:nvSpPr>
        <p:spPr>
          <a:xfrm>
            <a:off x="3559857" y="2065337"/>
            <a:ext cx="1206782" cy="523220"/>
          </a:xfrm>
          <a:prstGeom prst="rect">
            <a:avLst/>
          </a:prstGeom>
        </p:spPr>
        <p:txBody>
          <a:bodyPr wrap="square">
            <a:spAutoFit/>
          </a:bodyPr>
          <a:lstStyle/>
          <a:p>
            <a:r>
              <a:rPr lang="en-US" sz="2800" dirty="0" smtClean="0"/>
              <a:t>Data</a:t>
            </a:r>
            <a:endParaRPr lang="en-US" sz="2800" dirty="0"/>
          </a:p>
        </p:txBody>
      </p:sp>
      <p:sp>
        <p:nvSpPr>
          <p:cNvPr id="11" name="Rectangle 10"/>
          <p:cNvSpPr/>
          <p:nvPr/>
        </p:nvSpPr>
        <p:spPr>
          <a:xfrm>
            <a:off x="5942580" y="2065337"/>
            <a:ext cx="2315850" cy="523220"/>
          </a:xfrm>
          <a:prstGeom prst="rect">
            <a:avLst/>
          </a:prstGeom>
        </p:spPr>
        <p:txBody>
          <a:bodyPr wrap="square">
            <a:spAutoFit/>
          </a:bodyPr>
          <a:lstStyle/>
          <a:p>
            <a:pPr algn="ctr"/>
            <a:r>
              <a:rPr lang="en-US" sz="2800" dirty="0" smtClean="0"/>
              <a:t>Software</a:t>
            </a:r>
            <a:endParaRPr lang="en-US" sz="2800" dirty="0"/>
          </a:p>
        </p:txBody>
      </p:sp>
      <p:sp>
        <p:nvSpPr>
          <p:cNvPr id="13" name="Rectangle 12"/>
          <p:cNvSpPr/>
          <p:nvPr/>
        </p:nvSpPr>
        <p:spPr>
          <a:xfrm>
            <a:off x="3926764" y="6241169"/>
            <a:ext cx="5058801" cy="338554"/>
          </a:xfrm>
          <a:prstGeom prst="rect">
            <a:avLst/>
          </a:prstGeom>
        </p:spPr>
        <p:txBody>
          <a:bodyPr wrap="square">
            <a:spAutoFit/>
          </a:bodyPr>
          <a:lstStyle/>
          <a:p>
            <a:pPr algn="r"/>
            <a:r>
              <a:rPr lang="en-US" sz="1600" dirty="0"/>
              <a:t>https://</a:t>
            </a:r>
            <a:r>
              <a:rPr lang="en-US" sz="1600" dirty="0" err="1"/>
              <a:t>en.wikipedia.org</a:t>
            </a:r>
            <a:r>
              <a:rPr lang="en-US" sz="1600" dirty="0"/>
              <a:t>/wiki/</a:t>
            </a:r>
            <a:r>
              <a:rPr lang="en-US" sz="1600" dirty="0" err="1"/>
              <a:t>Velvet_assembler</a:t>
            </a:r>
            <a:endParaRPr lang="en-US" sz="1600" dirty="0"/>
          </a:p>
        </p:txBody>
      </p:sp>
      <p:sp>
        <p:nvSpPr>
          <p:cNvPr id="14" name="TextBox 13"/>
          <p:cNvSpPr txBox="1"/>
          <p:nvPr/>
        </p:nvSpPr>
        <p:spPr>
          <a:xfrm>
            <a:off x="5926574" y="4485335"/>
            <a:ext cx="2659702" cy="646331"/>
          </a:xfrm>
          <a:prstGeom prst="rect">
            <a:avLst/>
          </a:prstGeom>
          <a:noFill/>
        </p:spPr>
        <p:txBody>
          <a:bodyPr wrap="none" rtlCol="0">
            <a:spAutoFit/>
          </a:bodyPr>
          <a:lstStyle/>
          <a:p>
            <a:pPr algn="ctr"/>
            <a:r>
              <a:rPr lang="en-US" dirty="0" smtClean="0"/>
              <a:t>Velvet</a:t>
            </a:r>
            <a:endParaRPr lang="en-US" dirty="0" smtClean="0"/>
          </a:p>
          <a:p>
            <a:pPr algn="ctr"/>
            <a:r>
              <a:rPr lang="en-US" dirty="0" smtClean="0"/>
              <a:t>De </a:t>
            </a:r>
            <a:r>
              <a:rPr lang="en-US" dirty="0" err="1" smtClean="0"/>
              <a:t>Bruij</a:t>
            </a:r>
            <a:r>
              <a:rPr lang="en-US" dirty="0" err="1" smtClean="0"/>
              <a:t>n</a:t>
            </a:r>
            <a:r>
              <a:rPr lang="en-US" dirty="0" smtClean="0"/>
              <a:t> graph assembler</a:t>
            </a:r>
            <a:endParaRPr lang="en-US" dirty="0"/>
          </a:p>
        </p:txBody>
      </p:sp>
      <p:pic>
        <p:nvPicPr>
          <p:cNvPr id="15" name="Picture 14"/>
          <p:cNvPicPr>
            <a:picLocks noChangeAspect="1"/>
          </p:cNvPicPr>
          <p:nvPr/>
        </p:nvPicPr>
        <p:blipFill>
          <a:blip r:embed="rId4"/>
          <a:stretch>
            <a:fillRect/>
          </a:stretch>
        </p:blipFill>
        <p:spPr>
          <a:xfrm>
            <a:off x="5716249" y="2993876"/>
            <a:ext cx="2870027" cy="1093789"/>
          </a:xfrm>
          <a:prstGeom prst="rect">
            <a:avLst/>
          </a:prstGeom>
        </p:spPr>
      </p:pic>
      <p:sp>
        <p:nvSpPr>
          <p:cNvPr id="16" name="TextBox 15"/>
          <p:cNvSpPr txBox="1"/>
          <p:nvPr/>
        </p:nvSpPr>
        <p:spPr>
          <a:xfrm>
            <a:off x="2991593" y="4485335"/>
            <a:ext cx="2050599" cy="923330"/>
          </a:xfrm>
          <a:prstGeom prst="rect">
            <a:avLst/>
          </a:prstGeom>
          <a:noFill/>
        </p:spPr>
        <p:txBody>
          <a:bodyPr wrap="none" rtlCol="0">
            <a:spAutoFit/>
          </a:bodyPr>
          <a:lstStyle/>
          <a:p>
            <a:pPr algn="ctr"/>
            <a:r>
              <a:rPr lang="en-US" dirty="0" err="1" smtClean="0"/>
              <a:t>Illumina</a:t>
            </a:r>
            <a:endParaRPr lang="en-US" dirty="0" smtClean="0"/>
          </a:p>
          <a:p>
            <a:pPr algn="ctr"/>
            <a:r>
              <a:rPr lang="en-US" dirty="0" smtClean="0"/>
              <a:t>150 </a:t>
            </a:r>
            <a:r>
              <a:rPr lang="en-US" dirty="0" err="1" smtClean="0"/>
              <a:t>bp</a:t>
            </a:r>
            <a:r>
              <a:rPr lang="en-US" dirty="0" smtClean="0"/>
              <a:t> </a:t>
            </a:r>
            <a:r>
              <a:rPr lang="en-US" i="1" dirty="0" smtClean="0"/>
              <a:t>paired</a:t>
            </a:r>
            <a:r>
              <a:rPr lang="en-US" dirty="0" smtClean="0"/>
              <a:t> reads</a:t>
            </a:r>
          </a:p>
          <a:p>
            <a:pPr algn="ctr"/>
            <a:r>
              <a:rPr lang="en-US" dirty="0" smtClean="0"/>
              <a:t>50 x oversampling</a:t>
            </a:r>
            <a:endParaRPr lang="en-US" dirty="0"/>
          </a:p>
        </p:txBody>
      </p:sp>
      <p:sp>
        <p:nvSpPr>
          <p:cNvPr id="17" name="Rectangle 16"/>
          <p:cNvSpPr/>
          <p:nvPr/>
        </p:nvSpPr>
        <p:spPr>
          <a:xfrm>
            <a:off x="1128177" y="1177771"/>
            <a:ext cx="6790866" cy="523220"/>
          </a:xfrm>
          <a:prstGeom prst="rect">
            <a:avLst/>
          </a:prstGeom>
        </p:spPr>
        <p:txBody>
          <a:bodyPr wrap="none">
            <a:spAutoFit/>
          </a:bodyPr>
          <a:lstStyle/>
          <a:p>
            <a:r>
              <a:rPr lang="en-US" sz="2800" dirty="0"/>
              <a:t>Collaborative exploration of parameter space</a:t>
            </a:r>
          </a:p>
        </p:txBody>
      </p:sp>
    </p:spTree>
    <p:extLst>
      <p:ext uri="{BB962C8B-B14F-4D97-AF65-F5344CB8AC3E}">
        <p14:creationId xmlns:p14="http://schemas.microsoft.com/office/powerpoint/2010/main" val="2922662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kmers</a:t>
            </a:r>
            <a:endParaRPr lang="en-US" dirty="0"/>
          </a:p>
        </p:txBody>
      </p:sp>
      <p:sp>
        <p:nvSpPr>
          <p:cNvPr id="14" name="TextBox 13"/>
          <p:cNvSpPr txBox="1"/>
          <p:nvPr/>
        </p:nvSpPr>
        <p:spPr>
          <a:xfrm>
            <a:off x="361217" y="2190366"/>
            <a:ext cx="8494394" cy="3477875"/>
          </a:xfrm>
          <a:prstGeom prst="rect">
            <a:avLst/>
          </a:prstGeom>
          <a:noFill/>
        </p:spPr>
        <p:txBody>
          <a:bodyPr wrap="square" rtlCol="0">
            <a:spAutoFit/>
          </a:bodyPr>
          <a:lstStyle/>
          <a:p>
            <a:pPr algn="ctr"/>
            <a:r>
              <a:rPr lang="en-US" sz="4400" dirty="0" smtClean="0"/>
              <a:t>Need to be </a:t>
            </a:r>
            <a:r>
              <a:rPr lang="en-US" sz="4400" dirty="0" smtClean="0"/>
              <a:t>odd</a:t>
            </a:r>
            <a:endParaRPr lang="en-US" sz="4400" dirty="0"/>
          </a:p>
          <a:p>
            <a:pPr algn="ctr"/>
            <a:endParaRPr lang="en-US" sz="4400" dirty="0" smtClean="0"/>
          </a:p>
          <a:p>
            <a:pPr algn="ctr"/>
            <a:r>
              <a:rPr lang="en-US" sz="4400" dirty="0" smtClean="0"/>
              <a:t>Cannot be longer than the </a:t>
            </a:r>
            <a:r>
              <a:rPr lang="en-US" sz="4400" dirty="0" smtClean="0"/>
              <a:t>reads</a:t>
            </a:r>
          </a:p>
          <a:p>
            <a:pPr algn="ctr"/>
            <a:endParaRPr lang="en-US" sz="4400" dirty="0"/>
          </a:p>
          <a:p>
            <a:pPr algn="ctr"/>
            <a:r>
              <a:rPr lang="en-US" sz="4400" dirty="0" smtClean="0"/>
              <a:t>You will each pick a </a:t>
            </a:r>
            <a:r>
              <a:rPr lang="en-US" sz="4400" dirty="0" err="1" smtClean="0"/>
              <a:t>kmer</a:t>
            </a:r>
            <a:r>
              <a:rPr lang="en-US" sz="4400" dirty="0" smtClean="0"/>
              <a:t> size</a:t>
            </a:r>
            <a:endParaRPr lang="en-US" sz="4400" dirty="0"/>
          </a:p>
        </p:txBody>
      </p:sp>
    </p:spTree>
    <p:extLst>
      <p:ext uri="{BB962C8B-B14F-4D97-AF65-F5344CB8AC3E}">
        <p14:creationId xmlns:p14="http://schemas.microsoft.com/office/powerpoint/2010/main" val="21495917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sp>
        <p:nvSpPr>
          <p:cNvPr id="3" name="Rectangle 2"/>
          <p:cNvSpPr/>
          <p:nvPr/>
        </p:nvSpPr>
        <p:spPr>
          <a:xfrm>
            <a:off x="562943" y="2410895"/>
            <a:ext cx="2721513" cy="369332"/>
          </a:xfrm>
          <a:prstGeom prst="rect">
            <a:avLst/>
          </a:prstGeom>
        </p:spPr>
        <p:txBody>
          <a:bodyPr wrap="square">
            <a:spAutoFit/>
          </a:bodyPr>
          <a:lstStyle/>
          <a:p>
            <a:r>
              <a:rPr lang="en-US" dirty="0" smtClean="0">
                <a:latin typeface="Courier"/>
                <a:cs typeface="Courier"/>
              </a:rPr>
              <a:t>ACGCGATTCAGGTTACCA</a:t>
            </a:r>
            <a:endParaRPr lang="en-US" dirty="0">
              <a:latin typeface="Courier"/>
              <a:cs typeface="Courier"/>
            </a:endParaRPr>
          </a:p>
        </p:txBody>
      </p:sp>
      <p:sp>
        <p:nvSpPr>
          <p:cNvPr id="4" name="Rectangle 3"/>
          <p:cNvSpPr/>
          <p:nvPr/>
        </p:nvSpPr>
        <p:spPr>
          <a:xfrm>
            <a:off x="906743" y="2612544"/>
            <a:ext cx="2807245" cy="369332"/>
          </a:xfrm>
          <a:prstGeom prst="rect">
            <a:avLst/>
          </a:prstGeom>
        </p:spPr>
        <p:txBody>
          <a:bodyPr wrap="square">
            <a:spAutoFit/>
          </a:bodyPr>
          <a:lstStyle/>
          <a:p>
            <a:r>
              <a:rPr lang="en-US" dirty="0" smtClean="0">
                <a:latin typeface="Courier"/>
                <a:cs typeface="Courier"/>
              </a:rPr>
              <a:t>GCGATTCAGGTTACCACG</a:t>
            </a:r>
            <a:endParaRPr lang="en-US" dirty="0">
              <a:latin typeface="Courier"/>
              <a:cs typeface="Courier"/>
            </a:endParaRPr>
          </a:p>
        </p:txBody>
      </p:sp>
      <p:sp>
        <p:nvSpPr>
          <p:cNvPr id="5" name="Rectangle 4"/>
          <p:cNvSpPr/>
          <p:nvPr/>
        </p:nvSpPr>
        <p:spPr>
          <a:xfrm>
            <a:off x="1178903" y="2814193"/>
            <a:ext cx="2881638" cy="369332"/>
          </a:xfrm>
          <a:prstGeom prst="rect">
            <a:avLst/>
          </a:prstGeom>
        </p:spPr>
        <p:txBody>
          <a:bodyPr wrap="square">
            <a:spAutoFit/>
          </a:bodyPr>
          <a:lstStyle/>
          <a:p>
            <a:r>
              <a:rPr lang="en-US" dirty="0" smtClean="0">
                <a:latin typeface="Courier"/>
                <a:cs typeface="Courier"/>
              </a:rPr>
              <a:t>GATTCAGGTTACCACGCG</a:t>
            </a:r>
            <a:endParaRPr lang="en-US" dirty="0">
              <a:latin typeface="Courier"/>
              <a:cs typeface="Courier"/>
            </a:endParaRPr>
          </a:p>
        </p:txBody>
      </p:sp>
      <p:sp>
        <p:nvSpPr>
          <p:cNvPr id="6" name="Rectangle 5"/>
          <p:cNvSpPr/>
          <p:nvPr/>
        </p:nvSpPr>
        <p:spPr>
          <a:xfrm>
            <a:off x="1526568" y="3015842"/>
            <a:ext cx="2819955" cy="369332"/>
          </a:xfrm>
          <a:prstGeom prst="rect">
            <a:avLst/>
          </a:prstGeom>
        </p:spPr>
        <p:txBody>
          <a:bodyPr wrap="square">
            <a:spAutoFit/>
          </a:bodyPr>
          <a:lstStyle/>
          <a:p>
            <a:r>
              <a:rPr lang="en-US" dirty="0" smtClean="0">
                <a:latin typeface="Courier"/>
                <a:cs typeface="Courier"/>
              </a:rPr>
              <a:t>TTCAGGTTACCACGCGTA</a:t>
            </a:r>
            <a:endParaRPr lang="en-US" dirty="0">
              <a:latin typeface="Courier"/>
              <a:cs typeface="Courier"/>
            </a:endParaRPr>
          </a:p>
        </p:txBody>
      </p:sp>
      <p:sp>
        <p:nvSpPr>
          <p:cNvPr id="7" name="Rectangle 6"/>
          <p:cNvSpPr/>
          <p:nvPr/>
        </p:nvSpPr>
        <p:spPr>
          <a:xfrm>
            <a:off x="1830248" y="3217491"/>
            <a:ext cx="2803631" cy="369332"/>
          </a:xfrm>
          <a:prstGeom prst="rect">
            <a:avLst/>
          </a:prstGeom>
        </p:spPr>
        <p:txBody>
          <a:bodyPr wrap="square">
            <a:spAutoFit/>
          </a:bodyPr>
          <a:lstStyle/>
          <a:p>
            <a:r>
              <a:rPr lang="en-US" dirty="0" smtClean="0">
                <a:latin typeface="Courier"/>
                <a:cs typeface="Courier"/>
              </a:rPr>
              <a:t>CAGGTTACCACGCGTACG</a:t>
            </a:r>
            <a:endParaRPr lang="en-US" dirty="0">
              <a:latin typeface="Courier"/>
              <a:cs typeface="Courier"/>
            </a:endParaRPr>
          </a:p>
        </p:txBody>
      </p:sp>
      <p:sp>
        <p:nvSpPr>
          <p:cNvPr id="8" name="Rectangle 7"/>
          <p:cNvSpPr/>
          <p:nvPr/>
        </p:nvSpPr>
        <p:spPr>
          <a:xfrm>
            <a:off x="2126212" y="3419140"/>
            <a:ext cx="2651231" cy="369332"/>
          </a:xfrm>
          <a:prstGeom prst="rect">
            <a:avLst/>
          </a:prstGeom>
        </p:spPr>
        <p:txBody>
          <a:bodyPr wrap="square">
            <a:spAutoFit/>
          </a:bodyPr>
          <a:lstStyle/>
          <a:p>
            <a:r>
              <a:rPr lang="en-US" dirty="0" smtClean="0">
                <a:latin typeface="Courier"/>
                <a:cs typeface="Courier"/>
              </a:rPr>
              <a:t>GGTTACCACGCGTACGCG</a:t>
            </a:r>
            <a:endParaRPr lang="en-US" dirty="0">
              <a:latin typeface="Courier"/>
              <a:cs typeface="Courier"/>
            </a:endParaRPr>
          </a:p>
        </p:txBody>
      </p:sp>
      <p:sp>
        <p:nvSpPr>
          <p:cNvPr id="9" name="Rectangle 8"/>
          <p:cNvSpPr/>
          <p:nvPr/>
        </p:nvSpPr>
        <p:spPr>
          <a:xfrm>
            <a:off x="2431931" y="3620789"/>
            <a:ext cx="2793661" cy="369332"/>
          </a:xfrm>
          <a:prstGeom prst="rect">
            <a:avLst/>
          </a:prstGeom>
        </p:spPr>
        <p:txBody>
          <a:bodyPr wrap="square">
            <a:spAutoFit/>
          </a:bodyPr>
          <a:lstStyle/>
          <a:p>
            <a:r>
              <a:rPr lang="en-US" dirty="0" smtClean="0">
                <a:latin typeface="Courier"/>
                <a:cs typeface="Courier"/>
              </a:rPr>
              <a:t>TTACCACGCGTACGCGAT</a:t>
            </a:r>
            <a:endParaRPr lang="en-US" dirty="0">
              <a:latin typeface="Courier"/>
              <a:cs typeface="Courier"/>
            </a:endParaRPr>
          </a:p>
        </p:txBody>
      </p:sp>
      <p:sp>
        <p:nvSpPr>
          <p:cNvPr id="10" name="Rectangle 9"/>
          <p:cNvSpPr/>
          <p:nvPr/>
        </p:nvSpPr>
        <p:spPr>
          <a:xfrm>
            <a:off x="2709746" y="3822438"/>
            <a:ext cx="3250861" cy="369332"/>
          </a:xfrm>
          <a:prstGeom prst="rect">
            <a:avLst/>
          </a:prstGeom>
        </p:spPr>
        <p:txBody>
          <a:bodyPr wrap="square">
            <a:spAutoFit/>
          </a:bodyPr>
          <a:lstStyle/>
          <a:p>
            <a:r>
              <a:rPr lang="en-US" dirty="0" smtClean="0">
                <a:latin typeface="Courier"/>
                <a:cs typeface="Courier"/>
              </a:rPr>
              <a:t>ACCACGCGTACGCGATTA</a:t>
            </a:r>
            <a:endParaRPr lang="en-US" dirty="0">
              <a:latin typeface="Courier"/>
              <a:cs typeface="Courier"/>
            </a:endParaRPr>
          </a:p>
        </p:txBody>
      </p:sp>
      <p:sp>
        <p:nvSpPr>
          <p:cNvPr id="11" name="Rectangle 10"/>
          <p:cNvSpPr/>
          <p:nvPr/>
        </p:nvSpPr>
        <p:spPr>
          <a:xfrm>
            <a:off x="3054928" y="4024087"/>
            <a:ext cx="2772352" cy="369332"/>
          </a:xfrm>
          <a:prstGeom prst="rect">
            <a:avLst/>
          </a:prstGeom>
        </p:spPr>
        <p:txBody>
          <a:bodyPr wrap="square">
            <a:spAutoFit/>
          </a:bodyPr>
          <a:lstStyle/>
          <a:p>
            <a:r>
              <a:rPr lang="en-US" dirty="0" smtClean="0">
                <a:latin typeface="Courier"/>
                <a:cs typeface="Courier"/>
              </a:rPr>
              <a:t>CACGCGTACGCGATTACA</a:t>
            </a:r>
            <a:endParaRPr lang="en-US" dirty="0">
              <a:latin typeface="Courier"/>
              <a:cs typeface="Courier"/>
            </a:endParaRPr>
          </a:p>
        </p:txBody>
      </p:sp>
      <p:sp>
        <p:nvSpPr>
          <p:cNvPr id="12" name="Rectangle 11"/>
          <p:cNvSpPr/>
          <p:nvPr/>
        </p:nvSpPr>
        <p:spPr>
          <a:xfrm>
            <a:off x="3363823" y="4225736"/>
            <a:ext cx="2778707" cy="369332"/>
          </a:xfrm>
          <a:prstGeom prst="rect">
            <a:avLst/>
          </a:prstGeom>
        </p:spPr>
        <p:txBody>
          <a:bodyPr wrap="square">
            <a:spAutoFit/>
          </a:bodyPr>
          <a:lstStyle/>
          <a:p>
            <a:r>
              <a:rPr lang="en-US" dirty="0" smtClean="0">
                <a:latin typeface="Courier"/>
                <a:cs typeface="Courier"/>
              </a:rPr>
              <a:t>CGCGTACGCGATTACACA</a:t>
            </a:r>
            <a:endParaRPr lang="en-US" dirty="0">
              <a:latin typeface="Courier"/>
              <a:cs typeface="Courier"/>
            </a:endParaRPr>
          </a:p>
        </p:txBody>
      </p:sp>
      <p:sp>
        <p:nvSpPr>
          <p:cNvPr id="13" name="Rectangle 12"/>
          <p:cNvSpPr/>
          <p:nvPr/>
        </p:nvSpPr>
        <p:spPr>
          <a:xfrm>
            <a:off x="3647322" y="4427385"/>
            <a:ext cx="3170610" cy="369332"/>
          </a:xfrm>
          <a:prstGeom prst="rect">
            <a:avLst/>
          </a:prstGeom>
        </p:spPr>
        <p:txBody>
          <a:bodyPr wrap="square">
            <a:spAutoFit/>
          </a:bodyPr>
          <a:lstStyle/>
          <a:p>
            <a:r>
              <a:rPr lang="en-US" dirty="0" smtClean="0">
                <a:latin typeface="Courier"/>
                <a:cs typeface="Courier"/>
              </a:rPr>
              <a:t>CGTACGCGATTACACAGATT</a:t>
            </a:r>
            <a:endParaRPr lang="en-US" dirty="0">
              <a:latin typeface="Courier"/>
              <a:cs typeface="Courier"/>
            </a:endParaRPr>
          </a:p>
        </p:txBody>
      </p:sp>
      <p:sp>
        <p:nvSpPr>
          <p:cNvPr id="14" name="Rectangle 13"/>
          <p:cNvSpPr/>
          <p:nvPr/>
        </p:nvSpPr>
        <p:spPr>
          <a:xfrm>
            <a:off x="3936677" y="4629036"/>
            <a:ext cx="3080767" cy="369332"/>
          </a:xfrm>
          <a:prstGeom prst="rect">
            <a:avLst/>
          </a:prstGeom>
        </p:spPr>
        <p:txBody>
          <a:bodyPr wrap="square">
            <a:spAutoFit/>
          </a:bodyPr>
          <a:lstStyle/>
          <a:p>
            <a:r>
              <a:rPr lang="en-US" dirty="0" smtClean="0">
                <a:latin typeface="Courier"/>
                <a:cs typeface="Courier"/>
              </a:rPr>
              <a:t>TACGCGATTACACAGATTAG</a:t>
            </a:r>
            <a:endParaRPr lang="en-US" dirty="0">
              <a:latin typeface="Courier"/>
              <a:cs typeface="Courier"/>
            </a:endParaRPr>
          </a:p>
        </p:txBody>
      </p:sp>
      <p:sp>
        <p:nvSpPr>
          <p:cNvPr id="15" name="Rectangle 14"/>
          <p:cNvSpPr/>
          <p:nvPr/>
        </p:nvSpPr>
        <p:spPr>
          <a:xfrm>
            <a:off x="952103" y="4932688"/>
            <a:ext cx="6313697" cy="369332"/>
          </a:xfrm>
          <a:prstGeom prst="rect">
            <a:avLst/>
          </a:prstGeom>
        </p:spPr>
        <p:txBody>
          <a:bodyPr wrap="square">
            <a:spAutoFit/>
          </a:bodyPr>
          <a:lstStyle/>
          <a:p>
            <a:r>
              <a:rPr lang="en-US" dirty="0" smtClean="0">
                <a:latin typeface="Courier"/>
                <a:cs typeface="Courier"/>
              </a:rPr>
              <a:t>ACGCGATTCAGGTTACCACGCGTACGCGATTACACAGATTAG</a:t>
            </a:r>
            <a:endParaRPr lang="en-US" dirty="0">
              <a:latin typeface="Courier"/>
              <a:cs typeface="Courier"/>
            </a:endParaRPr>
          </a:p>
        </p:txBody>
      </p:sp>
      <p:sp>
        <p:nvSpPr>
          <p:cNvPr id="16" name="TextBox 15"/>
          <p:cNvSpPr txBox="1"/>
          <p:nvPr/>
        </p:nvSpPr>
        <p:spPr>
          <a:xfrm>
            <a:off x="6915384" y="4955369"/>
            <a:ext cx="1229949" cy="369332"/>
          </a:xfrm>
          <a:prstGeom prst="rect">
            <a:avLst/>
          </a:prstGeom>
          <a:noFill/>
        </p:spPr>
        <p:txBody>
          <a:bodyPr wrap="none" rtlCol="0">
            <a:spAutoFit/>
          </a:bodyPr>
          <a:lstStyle/>
          <a:p>
            <a:r>
              <a:rPr lang="en-US" dirty="0" smtClean="0">
                <a:sym typeface="Wingdings"/>
              </a:rPr>
              <a:t> “</a:t>
            </a:r>
            <a:r>
              <a:rPr lang="en-US" dirty="0" err="1" smtClean="0">
                <a:sym typeface="Wingdings"/>
              </a:rPr>
              <a:t>contig</a:t>
            </a:r>
            <a:r>
              <a:rPr lang="en-US" dirty="0" smtClean="0">
                <a:sym typeface="Wingdings"/>
              </a:rPr>
              <a:t>”</a:t>
            </a:r>
            <a:endParaRPr lang="en-US" dirty="0"/>
          </a:p>
        </p:txBody>
      </p:sp>
    </p:spTree>
    <p:extLst>
      <p:ext uri="{BB962C8B-B14F-4D97-AF65-F5344CB8AC3E}">
        <p14:creationId xmlns:p14="http://schemas.microsoft.com/office/powerpoint/2010/main" val="804232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Who am I</a:t>
            </a:r>
            <a:endParaRPr lang="en-US" dirty="0"/>
          </a:p>
        </p:txBody>
      </p:sp>
      <p:pic>
        <p:nvPicPr>
          <p:cNvPr id="11" name="Picture 10" descr="NSC_logo_original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7647" y="1498972"/>
            <a:ext cx="4278538" cy="911152"/>
          </a:xfrm>
          <a:prstGeom prst="rect">
            <a:avLst/>
          </a:prstGeom>
        </p:spPr>
      </p:pic>
      <p:sp>
        <p:nvSpPr>
          <p:cNvPr id="3" name="TextBox 2"/>
          <p:cNvSpPr txBox="1"/>
          <p:nvPr/>
        </p:nvSpPr>
        <p:spPr>
          <a:xfrm>
            <a:off x="1629327" y="5681927"/>
            <a:ext cx="1710725" cy="369332"/>
          </a:xfrm>
          <a:prstGeom prst="rect">
            <a:avLst/>
          </a:prstGeom>
          <a:noFill/>
        </p:spPr>
        <p:txBody>
          <a:bodyPr wrap="none" rtlCol="0">
            <a:spAutoFit/>
          </a:bodyPr>
          <a:lstStyle/>
          <a:p>
            <a:r>
              <a:rPr lang="en-US" dirty="0" smtClean="0"/>
              <a:t>@</a:t>
            </a:r>
            <a:r>
              <a:rPr lang="en-US" dirty="0" err="1" smtClean="0"/>
              <a:t>lexnederbragt</a:t>
            </a:r>
            <a:endParaRPr lang="en-US" dirty="0"/>
          </a:p>
        </p:txBody>
      </p:sp>
      <p:pic>
        <p:nvPicPr>
          <p:cNvPr id="14" name="Picture 13"/>
          <p:cNvPicPr>
            <a:picLocks noChangeAspect="1"/>
          </p:cNvPicPr>
          <p:nvPr/>
        </p:nvPicPr>
        <p:blipFill>
          <a:blip r:embed="rId3"/>
          <a:stretch>
            <a:fillRect/>
          </a:stretch>
        </p:blipFill>
        <p:spPr>
          <a:xfrm>
            <a:off x="1092463" y="5598161"/>
            <a:ext cx="536864" cy="536864"/>
          </a:xfrm>
          <a:prstGeom prst="rect">
            <a:avLst/>
          </a:prstGeom>
        </p:spPr>
      </p:pic>
      <p:pic>
        <p:nvPicPr>
          <p:cNvPr id="15" name="Picture 14"/>
          <p:cNvPicPr>
            <a:picLocks noChangeAspect="1"/>
          </p:cNvPicPr>
          <p:nvPr/>
        </p:nvPicPr>
        <p:blipFill>
          <a:blip r:embed="rId4"/>
          <a:stretch>
            <a:fillRect/>
          </a:stretch>
        </p:blipFill>
        <p:spPr>
          <a:xfrm>
            <a:off x="5297565" y="5598161"/>
            <a:ext cx="536864" cy="536864"/>
          </a:xfrm>
          <a:prstGeom prst="rect">
            <a:avLst/>
          </a:prstGeom>
        </p:spPr>
      </p:pic>
      <p:sp>
        <p:nvSpPr>
          <p:cNvPr id="18" name="TextBox 17"/>
          <p:cNvSpPr txBox="1"/>
          <p:nvPr/>
        </p:nvSpPr>
        <p:spPr>
          <a:xfrm>
            <a:off x="5902969" y="5681927"/>
            <a:ext cx="2585188" cy="369332"/>
          </a:xfrm>
          <a:prstGeom prst="rect">
            <a:avLst/>
          </a:prstGeom>
          <a:noFill/>
        </p:spPr>
        <p:txBody>
          <a:bodyPr wrap="none" rtlCol="0">
            <a:spAutoFit/>
          </a:bodyPr>
          <a:lstStyle/>
          <a:p>
            <a:r>
              <a:rPr lang="en-US" dirty="0" err="1"/>
              <a:t>flxlexblog.wordpress.com</a:t>
            </a:r>
            <a:endParaRPr lang="en-US" dirty="0"/>
          </a:p>
        </p:txBody>
      </p:sp>
      <p:pic>
        <p:nvPicPr>
          <p:cNvPr id="9" name="Picture 8" descr="cees-brukket-tofarget.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46268" y="3095277"/>
            <a:ext cx="3941296" cy="1906542"/>
          </a:xfrm>
          <a:prstGeom prst="rect">
            <a:avLst/>
          </a:prstGeom>
        </p:spPr>
      </p:pic>
    </p:spTree>
    <p:extLst>
      <p:ext uri="{BB962C8B-B14F-4D97-AF65-F5344CB8AC3E}">
        <p14:creationId xmlns:p14="http://schemas.microsoft.com/office/powerpoint/2010/main" val="169777468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Metrics</a:t>
            </a:r>
            <a:endParaRPr lang="en-US" dirty="0"/>
          </a:p>
        </p:txBody>
      </p:sp>
      <p:pic>
        <p:nvPicPr>
          <p:cNvPr id="17" name="Picture 16"/>
          <p:cNvPicPr>
            <a:picLocks noChangeAspect="1"/>
          </p:cNvPicPr>
          <p:nvPr/>
        </p:nvPicPr>
        <p:blipFill>
          <a:blip r:embed="rId2"/>
          <a:stretch>
            <a:fillRect/>
          </a:stretch>
        </p:blipFill>
        <p:spPr>
          <a:xfrm>
            <a:off x="0" y="881657"/>
            <a:ext cx="9144000" cy="5250292"/>
          </a:xfrm>
          <a:prstGeom prst="rect">
            <a:avLst/>
          </a:prstGeom>
        </p:spPr>
      </p:pic>
      <p:sp>
        <p:nvSpPr>
          <p:cNvPr id="18" name="TextBox 17"/>
          <p:cNvSpPr txBox="1"/>
          <p:nvPr/>
        </p:nvSpPr>
        <p:spPr>
          <a:xfrm>
            <a:off x="1" y="6451486"/>
            <a:ext cx="9144000" cy="307777"/>
          </a:xfrm>
          <a:prstGeom prst="rect">
            <a:avLst/>
          </a:prstGeom>
          <a:noFill/>
        </p:spPr>
        <p:txBody>
          <a:bodyPr wrap="square" rtlCol="0">
            <a:spAutoFit/>
          </a:bodyPr>
          <a:lstStyle/>
          <a:p>
            <a:r>
              <a:rPr lang="en-US" sz="1400" dirty="0" smtClean="0"/>
              <a:t>Slides courtesy of/after Mike </a:t>
            </a:r>
            <a:r>
              <a:rPr lang="en-US" sz="1400" dirty="0"/>
              <a:t>Schatz, Cold Spring Harbor </a:t>
            </a:r>
            <a:r>
              <a:rPr lang="en-US" sz="1400" dirty="0" smtClean="0"/>
              <a:t>Laboratory http</a:t>
            </a:r>
            <a:r>
              <a:rPr lang="en-US" sz="1400" dirty="0"/>
              <a:t>://</a:t>
            </a:r>
            <a:r>
              <a:rPr lang="en-US" sz="1400" dirty="0" err="1"/>
              <a:t>schatzlab.cshl.edu</a:t>
            </a:r>
            <a:r>
              <a:rPr lang="en-US" sz="1400" dirty="0"/>
              <a:t>/teaching/2014</a:t>
            </a:r>
            <a:r>
              <a:rPr lang="en-US" sz="1400" dirty="0" smtClean="0"/>
              <a:t>/</a:t>
            </a:r>
          </a:p>
        </p:txBody>
      </p:sp>
      <p:sp>
        <p:nvSpPr>
          <p:cNvPr id="3" name="Rectangle 2"/>
          <p:cNvSpPr/>
          <p:nvPr/>
        </p:nvSpPr>
        <p:spPr>
          <a:xfrm>
            <a:off x="457200" y="1930407"/>
            <a:ext cx="8375106" cy="707886"/>
          </a:xfrm>
          <a:prstGeom prst="rect">
            <a:avLst/>
          </a:prstGeom>
          <a:solidFill>
            <a:srgbClr val="FFFFFF"/>
          </a:solidFill>
        </p:spPr>
        <p:txBody>
          <a:bodyPr wrap="square">
            <a:spAutoFit/>
          </a:bodyPr>
          <a:lstStyle/>
          <a:p>
            <a:r>
              <a:rPr lang="en-US" sz="2000" dirty="0"/>
              <a:t>Size of </a:t>
            </a:r>
            <a:r>
              <a:rPr lang="en-US" sz="2000" dirty="0" err="1"/>
              <a:t>contig</a:t>
            </a:r>
            <a:r>
              <a:rPr lang="en-US" sz="2000" dirty="0"/>
              <a:t> such that 50% of total bases are in </a:t>
            </a:r>
            <a:r>
              <a:rPr lang="en-US" sz="2000" dirty="0" err="1"/>
              <a:t>contigs</a:t>
            </a:r>
            <a:r>
              <a:rPr lang="en-US" sz="2000" dirty="0"/>
              <a:t> of this length or </a:t>
            </a:r>
            <a:r>
              <a:rPr lang="en-US" sz="2000" dirty="0" smtClean="0"/>
              <a:t>more</a:t>
            </a:r>
          </a:p>
          <a:p>
            <a:endParaRPr lang="en-US" sz="2000" dirty="0"/>
          </a:p>
        </p:txBody>
      </p:sp>
    </p:spTree>
    <p:extLst>
      <p:ext uri="{BB962C8B-B14F-4D97-AF65-F5344CB8AC3E}">
        <p14:creationId xmlns:p14="http://schemas.microsoft.com/office/powerpoint/2010/main" val="268585333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Box 2"/>
          <p:cNvSpPr txBox="1"/>
          <p:nvPr/>
        </p:nvSpPr>
        <p:spPr>
          <a:xfrm>
            <a:off x="2097833" y="2007220"/>
            <a:ext cx="5096267" cy="3200876"/>
          </a:xfrm>
          <a:prstGeom prst="rect">
            <a:avLst/>
          </a:prstGeom>
          <a:noFill/>
        </p:spPr>
        <p:txBody>
          <a:bodyPr wrap="none" rtlCol="0">
            <a:spAutoFit/>
          </a:bodyPr>
          <a:lstStyle/>
          <a:p>
            <a:pPr marL="342900" indent="-342900">
              <a:lnSpc>
                <a:spcPct val="150000"/>
              </a:lnSpc>
              <a:buFont typeface="+mj-lt"/>
              <a:buAutoNum type="arabicPeriod"/>
            </a:pPr>
            <a:r>
              <a:rPr lang="en-US" sz="2400" dirty="0" smtClean="0"/>
              <a:t>Install the velvet assembly program</a:t>
            </a:r>
          </a:p>
          <a:p>
            <a:pPr marL="342900" indent="-342900">
              <a:lnSpc>
                <a:spcPct val="150000"/>
              </a:lnSpc>
              <a:buFont typeface="+mj-lt"/>
              <a:buAutoNum type="arabicPeriod"/>
            </a:pPr>
            <a:r>
              <a:rPr lang="en-US" sz="2400" dirty="0" smtClean="0"/>
              <a:t>Download some reads</a:t>
            </a:r>
          </a:p>
          <a:p>
            <a:pPr lvl="1"/>
            <a:r>
              <a:rPr lang="en-US" sz="2400" dirty="0" smtClean="0"/>
              <a:t>(150 </a:t>
            </a:r>
            <a:r>
              <a:rPr lang="en-US" sz="2400" dirty="0" err="1" smtClean="0"/>
              <a:t>bp</a:t>
            </a:r>
            <a:r>
              <a:rPr lang="en-US" sz="2400" dirty="0" smtClean="0"/>
              <a:t> </a:t>
            </a:r>
            <a:r>
              <a:rPr lang="en-US" sz="2400" dirty="0" smtClean="0"/>
              <a:t>paired </a:t>
            </a:r>
            <a:r>
              <a:rPr lang="en-US" sz="2400" dirty="0" smtClean="0"/>
              <a:t>reads)</a:t>
            </a:r>
          </a:p>
          <a:p>
            <a:pPr marL="342900" indent="-342900">
              <a:lnSpc>
                <a:spcPct val="150000"/>
              </a:lnSpc>
              <a:buFont typeface="+mj-lt"/>
              <a:buAutoNum type="arabicPeriod"/>
            </a:pPr>
            <a:r>
              <a:rPr lang="en-US" sz="2400" dirty="0" smtClean="0"/>
              <a:t>Pick a </a:t>
            </a:r>
            <a:r>
              <a:rPr lang="en-US" sz="2400" dirty="0" err="1" smtClean="0"/>
              <a:t>kmer</a:t>
            </a:r>
            <a:endParaRPr lang="en-US" sz="2400" dirty="0" smtClean="0"/>
          </a:p>
          <a:p>
            <a:pPr marL="342900" indent="-342900">
              <a:lnSpc>
                <a:spcPct val="150000"/>
              </a:lnSpc>
              <a:buFont typeface="+mj-lt"/>
              <a:buAutoNum type="arabicPeriod"/>
            </a:pPr>
            <a:r>
              <a:rPr lang="en-US" sz="2400" dirty="0" smtClean="0"/>
              <a:t>Run velvet assembly using that </a:t>
            </a:r>
            <a:r>
              <a:rPr lang="en-US" sz="2400" dirty="0" err="1" smtClean="0"/>
              <a:t>kmer</a:t>
            </a:r>
            <a:endParaRPr lang="en-US" sz="2400" dirty="0" smtClean="0"/>
          </a:p>
          <a:p>
            <a:pPr marL="342900" indent="-342900">
              <a:lnSpc>
                <a:spcPct val="150000"/>
              </a:lnSpc>
              <a:buFont typeface="+mj-lt"/>
              <a:buAutoNum type="arabicPeriod"/>
            </a:pPr>
            <a:r>
              <a:rPr lang="en-US" sz="2400" dirty="0" smtClean="0"/>
              <a:t>Compare results</a:t>
            </a:r>
            <a:endParaRPr lang="en-US" sz="2400" dirty="0"/>
          </a:p>
        </p:txBody>
      </p:sp>
    </p:spTree>
    <p:extLst>
      <p:ext uri="{BB962C8B-B14F-4D97-AF65-F5344CB8AC3E}">
        <p14:creationId xmlns:p14="http://schemas.microsoft.com/office/powerpoint/2010/main" val="1966258893"/>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a:t>
            </a:r>
            <a:endParaRPr lang="en-US" dirty="0"/>
          </a:p>
        </p:txBody>
      </p:sp>
      <p:sp>
        <p:nvSpPr>
          <p:cNvPr id="3" name="Rectangle 2"/>
          <p:cNvSpPr/>
          <p:nvPr/>
        </p:nvSpPr>
        <p:spPr>
          <a:xfrm>
            <a:off x="457200" y="1565980"/>
            <a:ext cx="8229600" cy="3539430"/>
          </a:xfrm>
          <a:prstGeom prst="rect">
            <a:avLst/>
          </a:prstGeom>
        </p:spPr>
        <p:txBody>
          <a:bodyPr wrap="square">
            <a:spAutoFit/>
          </a:bodyPr>
          <a:lstStyle/>
          <a:p>
            <a:pPr algn="ctr"/>
            <a:r>
              <a:rPr lang="en-US" sz="3200" dirty="0" smtClean="0"/>
              <a:t>You need an m4.xlarge instance </a:t>
            </a:r>
          </a:p>
          <a:p>
            <a:pPr algn="ctr"/>
            <a:r>
              <a:rPr lang="en-US" sz="3200" dirty="0" smtClean="0"/>
              <a:t>at amazon or equivalent</a:t>
            </a:r>
          </a:p>
          <a:p>
            <a:pPr algn="ctr"/>
            <a:endParaRPr lang="en-US" sz="3200" dirty="0" smtClean="0"/>
          </a:p>
          <a:p>
            <a:pPr algn="ctr"/>
            <a:endParaRPr lang="en-US" sz="3200" dirty="0" smtClean="0"/>
          </a:p>
          <a:p>
            <a:pPr algn="ctr"/>
            <a:r>
              <a:rPr lang="en-US" sz="3200" dirty="0" smtClean="0"/>
              <a:t>Compile velvet allowing for </a:t>
            </a:r>
            <a:r>
              <a:rPr lang="en-US" sz="3200" dirty="0" err="1" smtClean="0"/>
              <a:t>kmers</a:t>
            </a:r>
            <a:r>
              <a:rPr lang="en-US" sz="3200" dirty="0" smtClean="0"/>
              <a:t> up to 127:</a:t>
            </a:r>
          </a:p>
          <a:p>
            <a:pPr algn="ctr"/>
            <a:endParaRPr lang="en-US" sz="3200" dirty="0"/>
          </a:p>
          <a:p>
            <a:pPr algn="ctr"/>
            <a:r>
              <a:rPr lang="en-US" sz="3200" dirty="0" smtClean="0">
                <a:latin typeface="Courier"/>
                <a:cs typeface="Courier"/>
              </a:rPr>
              <a:t>make </a:t>
            </a:r>
            <a:r>
              <a:rPr lang="en-US" sz="3200" dirty="0">
                <a:latin typeface="Courier"/>
                <a:cs typeface="Courier"/>
              </a:rPr>
              <a:t>'MAXKMERLENGTH=127'</a:t>
            </a:r>
          </a:p>
        </p:txBody>
      </p:sp>
    </p:spTree>
    <p:extLst>
      <p:ext uri="{BB962C8B-B14F-4D97-AF65-F5344CB8AC3E}">
        <p14:creationId xmlns:p14="http://schemas.microsoft.com/office/powerpoint/2010/main" val="327898427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Sticky notes</a:t>
            </a:r>
            <a:endParaRPr lang="en-US" dirty="0"/>
          </a:p>
        </p:txBody>
      </p:sp>
      <p:sp>
        <p:nvSpPr>
          <p:cNvPr id="5" name="Rectangle 4"/>
          <p:cNvSpPr/>
          <p:nvPr/>
        </p:nvSpPr>
        <p:spPr>
          <a:xfrm>
            <a:off x="555642" y="1292785"/>
            <a:ext cx="3175099" cy="2948458"/>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Green sticky</a:t>
            </a:r>
          </a:p>
          <a:p>
            <a:pPr algn="ctr"/>
            <a:endParaRPr lang="en-US" dirty="0"/>
          </a:p>
          <a:p>
            <a:pPr algn="ctr"/>
            <a:r>
              <a:rPr lang="en-US" dirty="0"/>
              <a:t>use the spreadsheet at </a:t>
            </a:r>
            <a:endParaRPr lang="en-US" dirty="0" smtClean="0"/>
          </a:p>
          <a:p>
            <a:pPr algn="ctr"/>
            <a:endParaRPr lang="en-US" dirty="0"/>
          </a:p>
          <a:p>
            <a:pPr algn="ctr"/>
            <a:r>
              <a:rPr lang="en-US" dirty="0" err="1" smtClean="0"/>
              <a:t>bit.ly</a:t>
            </a:r>
            <a:r>
              <a:rPr lang="en-US" dirty="0"/>
              <a:t>/</a:t>
            </a:r>
            <a:r>
              <a:rPr lang="en-US" dirty="0" err="1"/>
              <a:t>SWDCretreatVelvet</a:t>
            </a:r>
            <a:endParaRPr lang="en-US" dirty="0"/>
          </a:p>
          <a:p>
            <a:pPr algn="ctr"/>
            <a:endParaRPr lang="en-US" dirty="0"/>
          </a:p>
        </p:txBody>
      </p:sp>
      <p:sp>
        <p:nvSpPr>
          <p:cNvPr id="6" name="Rectangle 5"/>
          <p:cNvSpPr/>
          <p:nvPr/>
        </p:nvSpPr>
        <p:spPr>
          <a:xfrm>
            <a:off x="5125516" y="1292785"/>
            <a:ext cx="3202762" cy="29484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Red </a:t>
            </a:r>
            <a:r>
              <a:rPr lang="en-US" dirty="0" smtClean="0"/>
              <a:t>sticky</a:t>
            </a:r>
          </a:p>
          <a:p>
            <a:pPr algn="ctr"/>
            <a:endParaRPr lang="en-US" dirty="0" smtClean="0"/>
          </a:p>
          <a:p>
            <a:pPr algn="ctr"/>
            <a:r>
              <a:rPr lang="en-US" dirty="0"/>
              <a:t>s</a:t>
            </a:r>
            <a:r>
              <a:rPr lang="en-US" dirty="0" smtClean="0"/>
              <a:t>ubmit </a:t>
            </a:r>
            <a:r>
              <a:rPr lang="en-US" dirty="0"/>
              <a:t>an issue at</a:t>
            </a:r>
          </a:p>
          <a:p>
            <a:pPr algn="ctr"/>
            <a:endParaRPr lang="en-US" dirty="0"/>
          </a:p>
          <a:p>
            <a:pPr algn="ctr"/>
            <a:r>
              <a:rPr lang="en-US" dirty="0"/>
              <a:t>https://</a:t>
            </a:r>
            <a:r>
              <a:rPr lang="en-US" dirty="0" err="1"/>
              <a:t>github.com</a:t>
            </a:r>
            <a:r>
              <a:rPr lang="en-US" dirty="0"/>
              <a:t>/</a:t>
            </a:r>
            <a:r>
              <a:rPr lang="en-US" dirty="0" err="1"/>
              <a:t>lexnederbragt</a:t>
            </a:r>
            <a:r>
              <a:rPr lang="en-US" dirty="0"/>
              <a:t>/swc-instructor-retreat-2015-3PM-UTC</a:t>
            </a:r>
          </a:p>
          <a:p>
            <a:pPr algn="ctr"/>
            <a:endParaRPr lang="en-US" dirty="0"/>
          </a:p>
        </p:txBody>
      </p:sp>
      <p:sp>
        <p:nvSpPr>
          <p:cNvPr id="7" name="Rectangle 6"/>
          <p:cNvSpPr/>
          <p:nvPr/>
        </p:nvSpPr>
        <p:spPr>
          <a:xfrm>
            <a:off x="555642" y="4657957"/>
            <a:ext cx="3175099" cy="923330"/>
          </a:xfrm>
          <a:prstGeom prst="rect">
            <a:avLst/>
          </a:prstGeom>
        </p:spPr>
        <p:txBody>
          <a:bodyPr wrap="square">
            <a:spAutoFit/>
          </a:bodyPr>
          <a:lstStyle/>
          <a:p>
            <a:pPr algn="ctr"/>
            <a:r>
              <a:rPr lang="en-US" dirty="0"/>
              <a:t>Green sticky</a:t>
            </a:r>
          </a:p>
          <a:p>
            <a:pPr algn="ctr"/>
            <a:r>
              <a:rPr lang="en-US" dirty="0" smtClean="0"/>
              <a:t>use </a:t>
            </a:r>
            <a:r>
              <a:rPr lang="en-US" dirty="0"/>
              <a:t>the spreadsheet </a:t>
            </a:r>
            <a:r>
              <a:rPr lang="en-US" dirty="0" smtClean="0"/>
              <a:t>at</a:t>
            </a:r>
          </a:p>
          <a:p>
            <a:pPr algn="ctr"/>
            <a:r>
              <a:rPr lang="en-US" dirty="0" err="1" smtClean="0"/>
              <a:t>bit.ly</a:t>
            </a:r>
            <a:r>
              <a:rPr lang="en-US" dirty="0"/>
              <a:t>/</a:t>
            </a:r>
            <a:r>
              <a:rPr lang="en-US" dirty="0" err="1" smtClean="0"/>
              <a:t>SWDCretreatVelvet</a:t>
            </a:r>
            <a:endParaRPr lang="en-US" dirty="0"/>
          </a:p>
        </p:txBody>
      </p:sp>
      <p:sp>
        <p:nvSpPr>
          <p:cNvPr id="8" name="Rectangle 7"/>
          <p:cNvSpPr/>
          <p:nvPr/>
        </p:nvSpPr>
        <p:spPr>
          <a:xfrm>
            <a:off x="4440531" y="4657957"/>
            <a:ext cx="4572000" cy="1200329"/>
          </a:xfrm>
          <a:prstGeom prst="rect">
            <a:avLst/>
          </a:prstGeom>
        </p:spPr>
        <p:txBody>
          <a:bodyPr>
            <a:spAutoFit/>
          </a:bodyPr>
          <a:lstStyle/>
          <a:p>
            <a:pPr algn="ctr"/>
            <a:r>
              <a:rPr lang="en-US" dirty="0"/>
              <a:t>Red sticky</a:t>
            </a:r>
          </a:p>
          <a:p>
            <a:pPr algn="ctr"/>
            <a:r>
              <a:rPr lang="en-US" dirty="0" smtClean="0"/>
              <a:t>submit </a:t>
            </a:r>
            <a:r>
              <a:rPr lang="en-US" dirty="0"/>
              <a:t>an issue </a:t>
            </a:r>
            <a:r>
              <a:rPr lang="en-US" dirty="0" smtClean="0"/>
              <a:t>at</a:t>
            </a:r>
          </a:p>
          <a:p>
            <a:pPr algn="ctr"/>
            <a:r>
              <a:rPr lang="en-US" dirty="0" smtClean="0"/>
              <a:t>https</a:t>
            </a:r>
            <a:r>
              <a:rPr lang="en-US" dirty="0"/>
              <a:t>://</a:t>
            </a:r>
            <a:r>
              <a:rPr lang="en-US" dirty="0" err="1"/>
              <a:t>github.com</a:t>
            </a:r>
            <a:r>
              <a:rPr lang="en-US" dirty="0"/>
              <a:t>/</a:t>
            </a:r>
            <a:r>
              <a:rPr lang="en-US" dirty="0" err="1"/>
              <a:t>lexnederbragt</a:t>
            </a:r>
            <a:r>
              <a:rPr lang="en-US" dirty="0"/>
              <a:t>/swc-instructor-retreat-2015-3PM-</a:t>
            </a:r>
            <a:r>
              <a:rPr lang="en-US" dirty="0" smtClean="0"/>
              <a:t>UTC</a:t>
            </a:r>
            <a:endParaRPr lang="en-US" dirty="0"/>
          </a:p>
        </p:txBody>
      </p:sp>
    </p:spTree>
    <p:extLst>
      <p:ext uri="{BB962C8B-B14F-4D97-AF65-F5344CB8AC3E}">
        <p14:creationId xmlns:p14="http://schemas.microsoft.com/office/powerpoint/2010/main" val="1136242108"/>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Box 2"/>
          <p:cNvSpPr txBox="1"/>
          <p:nvPr/>
        </p:nvSpPr>
        <p:spPr>
          <a:xfrm>
            <a:off x="2097833" y="2007220"/>
            <a:ext cx="5096267" cy="3200876"/>
          </a:xfrm>
          <a:prstGeom prst="rect">
            <a:avLst/>
          </a:prstGeom>
          <a:noFill/>
        </p:spPr>
        <p:txBody>
          <a:bodyPr wrap="none" rtlCol="0">
            <a:spAutoFit/>
          </a:bodyPr>
          <a:lstStyle/>
          <a:p>
            <a:pPr marL="342900" indent="-342900">
              <a:lnSpc>
                <a:spcPct val="150000"/>
              </a:lnSpc>
              <a:buFont typeface="+mj-lt"/>
              <a:buAutoNum type="arabicPeriod"/>
            </a:pPr>
            <a:r>
              <a:rPr lang="en-US" sz="2400" dirty="0" smtClean="0"/>
              <a:t>Install the velvet assembly program</a:t>
            </a:r>
          </a:p>
          <a:p>
            <a:pPr marL="342900" indent="-342900">
              <a:lnSpc>
                <a:spcPct val="150000"/>
              </a:lnSpc>
              <a:buFont typeface="+mj-lt"/>
              <a:buAutoNum type="arabicPeriod"/>
            </a:pPr>
            <a:r>
              <a:rPr lang="en-US" sz="2400" dirty="0" smtClean="0"/>
              <a:t>Download some </a:t>
            </a:r>
            <a:r>
              <a:rPr lang="en-US" sz="2400" dirty="0" smtClean="0"/>
              <a:t>reads</a:t>
            </a:r>
          </a:p>
          <a:p>
            <a:pPr lvl="1"/>
            <a:r>
              <a:rPr lang="en-US" sz="2400" dirty="0" smtClean="0"/>
              <a:t>(150 </a:t>
            </a:r>
            <a:r>
              <a:rPr lang="en-US" sz="2400" dirty="0" err="1" smtClean="0"/>
              <a:t>bp</a:t>
            </a:r>
            <a:r>
              <a:rPr lang="en-US" sz="2400" dirty="0" smtClean="0"/>
              <a:t> paired reads)</a:t>
            </a:r>
          </a:p>
          <a:p>
            <a:pPr marL="342900" indent="-342900">
              <a:lnSpc>
                <a:spcPct val="150000"/>
              </a:lnSpc>
              <a:buFont typeface="+mj-lt"/>
              <a:buAutoNum type="arabicPeriod"/>
            </a:pPr>
            <a:r>
              <a:rPr lang="en-US" sz="2400" dirty="0" smtClean="0"/>
              <a:t>Pick </a:t>
            </a:r>
            <a:r>
              <a:rPr lang="en-US" sz="2400" dirty="0" smtClean="0"/>
              <a:t>a </a:t>
            </a:r>
            <a:r>
              <a:rPr lang="en-US" sz="2400" dirty="0" err="1" smtClean="0"/>
              <a:t>kmer</a:t>
            </a:r>
            <a:endParaRPr lang="en-US" sz="2400" dirty="0" smtClean="0"/>
          </a:p>
          <a:p>
            <a:pPr marL="342900" indent="-342900">
              <a:lnSpc>
                <a:spcPct val="150000"/>
              </a:lnSpc>
              <a:buFont typeface="+mj-lt"/>
              <a:buAutoNum type="arabicPeriod"/>
            </a:pPr>
            <a:r>
              <a:rPr lang="en-US" sz="2400" dirty="0" smtClean="0"/>
              <a:t>Run </a:t>
            </a:r>
            <a:r>
              <a:rPr lang="en-US" sz="2400" dirty="0" smtClean="0"/>
              <a:t>velvet assembly using that </a:t>
            </a:r>
            <a:r>
              <a:rPr lang="en-US" sz="2400" dirty="0" err="1" smtClean="0"/>
              <a:t>kmer</a:t>
            </a:r>
            <a:endParaRPr lang="en-US" sz="2400" dirty="0" smtClean="0"/>
          </a:p>
          <a:p>
            <a:pPr marL="342900" indent="-342900">
              <a:lnSpc>
                <a:spcPct val="150000"/>
              </a:lnSpc>
              <a:buFont typeface="+mj-lt"/>
              <a:buAutoNum type="arabicPeriod"/>
            </a:pPr>
            <a:r>
              <a:rPr lang="en-US" sz="2400" dirty="0" smtClean="0"/>
              <a:t>Compare results</a:t>
            </a:r>
            <a:endParaRPr lang="en-US" sz="2400" dirty="0"/>
          </a:p>
        </p:txBody>
      </p:sp>
      <p:sp>
        <p:nvSpPr>
          <p:cNvPr id="4" name="Rectangle 3"/>
          <p:cNvSpPr/>
          <p:nvPr/>
        </p:nvSpPr>
        <p:spPr>
          <a:xfrm>
            <a:off x="710779" y="5497324"/>
            <a:ext cx="7410748" cy="646331"/>
          </a:xfrm>
          <a:prstGeom prst="rect">
            <a:avLst/>
          </a:prstGeom>
        </p:spPr>
        <p:txBody>
          <a:bodyPr wrap="square">
            <a:spAutoFit/>
          </a:bodyPr>
          <a:lstStyle/>
          <a:p>
            <a:pPr algn="ctr"/>
            <a:r>
              <a:rPr lang="en-US" dirty="0"/>
              <a:t>https://</a:t>
            </a:r>
            <a:r>
              <a:rPr lang="en-US" dirty="0" err="1"/>
              <a:t>github.com</a:t>
            </a:r>
            <a:r>
              <a:rPr lang="en-US" dirty="0"/>
              <a:t>/</a:t>
            </a:r>
            <a:r>
              <a:rPr lang="en-US" dirty="0" err="1"/>
              <a:t>lexnederbragt</a:t>
            </a:r>
            <a:r>
              <a:rPr lang="en-US" dirty="0"/>
              <a:t>/swc-instructor-retreat-2015-3PM-</a:t>
            </a:r>
            <a:r>
              <a:rPr lang="en-US" dirty="0" smtClean="0"/>
              <a:t>UTC</a:t>
            </a:r>
          </a:p>
          <a:p>
            <a:pPr algn="ctr"/>
            <a:r>
              <a:rPr lang="en-US" dirty="0" smtClean="0"/>
              <a:t>File </a:t>
            </a:r>
            <a:r>
              <a:rPr lang="en-US" i="1" dirty="0" err="1"/>
              <a:t>Assembly_using_velvet.md</a:t>
            </a:r>
            <a:endParaRPr lang="en-US" i="1" dirty="0"/>
          </a:p>
        </p:txBody>
      </p:sp>
    </p:spTree>
    <p:extLst>
      <p:ext uri="{BB962C8B-B14F-4D97-AF65-F5344CB8AC3E}">
        <p14:creationId xmlns:p14="http://schemas.microsoft.com/office/powerpoint/2010/main" val="4181940528"/>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Tree>
    <p:extLst>
      <p:ext uri="{BB962C8B-B14F-4D97-AF65-F5344CB8AC3E}">
        <p14:creationId xmlns:p14="http://schemas.microsoft.com/office/powerpoint/2010/main" val="26666111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example</a:t>
            </a:r>
            <a:endParaRPr lang="en-US" dirty="0"/>
          </a:p>
        </p:txBody>
      </p:sp>
      <p:sp>
        <p:nvSpPr>
          <p:cNvPr id="3" name="Title 1"/>
          <p:cNvSpPr txBox="1">
            <a:spLocks/>
          </p:cNvSpPr>
          <p:nvPr/>
        </p:nvSpPr>
        <p:spPr>
          <a:xfrm>
            <a:off x="609600" y="2474731"/>
            <a:ext cx="82296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 very simple way of asking</a:t>
            </a:r>
          </a:p>
          <a:p>
            <a:r>
              <a:rPr lang="en-US" dirty="0" smtClean="0"/>
              <a:t>multiple choice questions</a:t>
            </a:r>
            <a:endParaRPr lang="en-US" dirty="0"/>
          </a:p>
        </p:txBody>
      </p:sp>
    </p:spTree>
    <p:extLst>
      <p:ext uri="{BB962C8B-B14F-4D97-AF65-F5344CB8AC3E}">
        <p14:creationId xmlns:p14="http://schemas.microsoft.com/office/powerpoint/2010/main" val="2349012334"/>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137" y="274638"/>
            <a:ext cx="8617726" cy="1143000"/>
          </a:xfrm>
        </p:spPr>
        <p:txBody>
          <a:bodyPr>
            <a:noAutofit/>
          </a:bodyPr>
          <a:lstStyle/>
          <a:p>
            <a:r>
              <a:rPr lang="en-US" sz="3200" b="1" dirty="0" smtClean="0"/>
              <a:t>Why did the </a:t>
            </a:r>
            <a:r>
              <a:rPr lang="en-US" sz="3200" b="1" dirty="0" err="1" smtClean="0"/>
              <a:t>contig</a:t>
            </a:r>
            <a:r>
              <a:rPr lang="en-US" sz="3200" b="1" dirty="0" smtClean="0"/>
              <a:t> N50 distribution show a peak?</a:t>
            </a:r>
            <a:endParaRPr lang="en-US" sz="3200" b="1" dirty="0"/>
          </a:p>
        </p:txBody>
      </p:sp>
      <p:sp>
        <p:nvSpPr>
          <p:cNvPr id="3" name="Content Placeholder 2"/>
          <p:cNvSpPr>
            <a:spLocks noGrp="1"/>
          </p:cNvSpPr>
          <p:nvPr>
            <p:ph idx="1"/>
          </p:nvPr>
        </p:nvSpPr>
        <p:spPr>
          <a:xfrm>
            <a:off x="457200" y="1334665"/>
            <a:ext cx="8229600" cy="4525963"/>
          </a:xfrm>
        </p:spPr>
        <p:txBody>
          <a:bodyPr>
            <a:normAutofit lnSpcReduction="10000"/>
          </a:bodyPr>
          <a:lstStyle/>
          <a:p>
            <a:pPr marL="514350" indent="-514350">
              <a:buFont typeface="+mj-lt"/>
              <a:buAutoNum type="arabicPeriod"/>
            </a:pPr>
            <a:r>
              <a:rPr lang="en-US" dirty="0" smtClean="0"/>
              <a:t>There is an optimal </a:t>
            </a:r>
            <a:r>
              <a:rPr lang="en-US" dirty="0" err="1" smtClean="0"/>
              <a:t>kmer</a:t>
            </a:r>
            <a:r>
              <a:rPr lang="en-US" dirty="0" smtClean="0"/>
              <a:t> size for resolving all repeats</a:t>
            </a:r>
          </a:p>
          <a:p>
            <a:pPr marL="514350" indent="-514350">
              <a:buFont typeface="+mj-lt"/>
              <a:buAutoNum type="arabicPeriod"/>
            </a:pPr>
            <a:r>
              <a:rPr lang="en-US" dirty="0" smtClean="0"/>
              <a:t>Higher and lower </a:t>
            </a:r>
            <a:r>
              <a:rPr lang="en-US" dirty="0" err="1" smtClean="0"/>
              <a:t>kmers</a:t>
            </a:r>
            <a:r>
              <a:rPr lang="en-US" dirty="0" smtClean="0"/>
              <a:t> result in fewer overlaps between the reads</a:t>
            </a:r>
          </a:p>
          <a:p>
            <a:pPr marL="514350" indent="-514350">
              <a:buFont typeface="+mj-lt"/>
              <a:buAutoNum type="arabicPeriod"/>
            </a:pPr>
            <a:r>
              <a:rPr lang="en-US" dirty="0" smtClean="0"/>
              <a:t>At higher </a:t>
            </a:r>
            <a:r>
              <a:rPr lang="en-US" dirty="0" err="1" smtClean="0"/>
              <a:t>kmers</a:t>
            </a:r>
            <a:r>
              <a:rPr lang="en-US" dirty="0" smtClean="0"/>
              <a:t>, more repeats are resolved, but overlaps between the reads are lost</a:t>
            </a:r>
          </a:p>
          <a:p>
            <a:pPr marL="514350" indent="-514350">
              <a:buFont typeface="+mj-lt"/>
              <a:buAutoNum type="arabicPeriod"/>
            </a:pPr>
            <a:r>
              <a:rPr lang="en-US" dirty="0" smtClean="0"/>
              <a:t>At higher </a:t>
            </a:r>
            <a:r>
              <a:rPr lang="en-US" dirty="0" err="1" smtClean="0"/>
              <a:t>kmers</a:t>
            </a:r>
            <a:r>
              <a:rPr lang="en-US" dirty="0" smtClean="0"/>
              <a:t>, more repeats are resolved, but errors in the reads fragment the assembly more</a:t>
            </a:r>
          </a:p>
        </p:txBody>
      </p:sp>
      <p:sp>
        <p:nvSpPr>
          <p:cNvPr id="5" name="Rectangle 4"/>
          <p:cNvSpPr/>
          <p:nvPr/>
        </p:nvSpPr>
        <p:spPr>
          <a:xfrm>
            <a:off x="2492259" y="6033366"/>
            <a:ext cx="3286326" cy="461665"/>
          </a:xfrm>
          <a:prstGeom prst="rect">
            <a:avLst/>
          </a:prstGeom>
        </p:spPr>
        <p:txBody>
          <a:bodyPr wrap="none">
            <a:spAutoFit/>
          </a:bodyPr>
          <a:lstStyle/>
          <a:p>
            <a:pPr algn="ctr"/>
            <a:r>
              <a:rPr lang="en-US" sz="2400" b="1" dirty="0" err="1"/>
              <a:t>bit.ly</a:t>
            </a:r>
            <a:r>
              <a:rPr lang="en-US" sz="2400" b="1" dirty="0"/>
              <a:t>/</a:t>
            </a:r>
            <a:r>
              <a:rPr lang="en-US" sz="2400" b="1" dirty="0" err="1"/>
              <a:t>SWDCretreatMCQ</a:t>
            </a:r>
            <a:endParaRPr lang="en-US" sz="2400" b="1" dirty="0"/>
          </a:p>
        </p:txBody>
      </p:sp>
    </p:spTree>
    <p:extLst>
      <p:ext uri="{BB962C8B-B14F-4D97-AF65-F5344CB8AC3E}">
        <p14:creationId xmlns:p14="http://schemas.microsoft.com/office/powerpoint/2010/main" val="2288926778"/>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Multiple </a:t>
            </a:r>
            <a:r>
              <a:rPr lang="en-US" sz="3600" dirty="0"/>
              <a:t>choice </a:t>
            </a:r>
            <a:r>
              <a:rPr lang="en-US" sz="3600" dirty="0" smtClean="0"/>
              <a:t>questions via Google form</a:t>
            </a:r>
            <a:endParaRPr lang="en-US" sz="3600" dirty="0"/>
          </a:p>
        </p:txBody>
      </p:sp>
      <p:sp>
        <p:nvSpPr>
          <p:cNvPr id="3" name="Title 1"/>
          <p:cNvSpPr txBox="1">
            <a:spLocks/>
          </p:cNvSpPr>
          <p:nvPr/>
        </p:nvSpPr>
        <p:spPr>
          <a:xfrm>
            <a:off x="609600" y="2474731"/>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dirty="0"/>
          </a:p>
        </p:txBody>
      </p:sp>
      <p:sp>
        <p:nvSpPr>
          <p:cNvPr id="4" name="TextBox 3"/>
          <p:cNvSpPr txBox="1"/>
          <p:nvPr/>
        </p:nvSpPr>
        <p:spPr>
          <a:xfrm>
            <a:off x="1211597" y="1205917"/>
            <a:ext cx="5069257" cy="369332"/>
          </a:xfrm>
          <a:prstGeom prst="rect">
            <a:avLst/>
          </a:prstGeom>
          <a:noFill/>
        </p:spPr>
        <p:txBody>
          <a:bodyPr wrap="square" rtlCol="0">
            <a:spAutoFit/>
          </a:bodyPr>
          <a:lstStyle/>
          <a:p>
            <a:pPr marL="342900" indent="-342900">
              <a:buFont typeface="+mj-lt"/>
              <a:buAutoNum type="arabicPeriod"/>
            </a:pPr>
            <a:r>
              <a:rPr lang="en-US" dirty="0" smtClean="0"/>
              <a:t>Set up form with four answers</a:t>
            </a:r>
            <a:endParaRPr lang="en-US" dirty="0"/>
          </a:p>
        </p:txBody>
      </p:sp>
      <p:pic>
        <p:nvPicPr>
          <p:cNvPr id="5" name="Picture 4"/>
          <p:cNvPicPr>
            <a:picLocks noChangeAspect="1"/>
          </p:cNvPicPr>
          <p:nvPr/>
        </p:nvPicPr>
        <p:blipFill>
          <a:blip r:embed="rId2"/>
          <a:stretch>
            <a:fillRect/>
          </a:stretch>
        </p:blipFill>
        <p:spPr>
          <a:xfrm>
            <a:off x="1462165" y="1575249"/>
            <a:ext cx="3325288" cy="2460556"/>
          </a:xfrm>
          <a:prstGeom prst="rect">
            <a:avLst/>
          </a:prstGeom>
        </p:spPr>
      </p:pic>
      <p:sp>
        <p:nvSpPr>
          <p:cNvPr id="6" name="TextBox 5"/>
          <p:cNvSpPr txBox="1"/>
          <p:nvPr/>
        </p:nvSpPr>
        <p:spPr>
          <a:xfrm>
            <a:off x="1211597" y="3839365"/>
            <a:ext cx="7134604" cy="2585323"/>
          </a:xfrm>
          <a:prstGeom prst="rect">
            <a:avLst/>
          </a:prstGeom>
          <a:noFill/>
        </p:spPr>
        <p:txBody>
          <a:bodyPr wrap="square" rtlCol="0">
            <a:spAutoFit/>
          </a:bodyPr>
          <a:lstStyle/>
          <a:p>
            <a:pPr marL="342900" indent="-342900">
              <a:buFont typeface="+mj-lt"/>
              <a:buAutoNum type="arabicPeriod" startAt="2"/>
            </a:pPr>
            <a:r>
              <a:rPr lang="en-US" dirty="0" smtClean="0"/>
              <a:t>Show the multiple choice question with answers</a:t>
            </a:r>
          </a:p>
          <a:p>
            <a:pPr marL="342900" indent="-342900">
              <a:buFont typeface="+mj-lt"/>
              <a:buAutoNum type="arabicPeriod" startAt="2"/>
            </a:pPr>
            <a:r>
              <a:rPr lang="en-US" dirty="0"/>
              <a:t>e</a:t>
            </a:r>
            <a:r>
              <a:rPr lang="en-US" dirty="0" smtClean="0"/>
              <a:t>ach students forms her/his opinion</a:t>
            </a:r>
          </a:p>
          <a:p>
            <a:pPr marL="342900" indent="-342900">
              <a:buFont typeface="+mj-lt"/>
              <a:buAutoNum type="arabicPeriod" startAt="2"/>
            </a:pPr>
            <a:r>
              <a:rPr lang="en-US" dirty="0"/>
              <a:t>s</a:t>
            </a:r>
            <a:r>
              <a:rPr lang="en-US" dirty="0" smtClean="0"/>
              <a:t>tudents </a:t>
            </a:r>
            <a:r>
              <a:rPr lang="en-US" dirty="0"/>
              <a:t>discuss the question in pairs</a:t>
            </a:r>
          </a:p>
          <a:p>
            <a:pPr marL="342900" indent="-342900">
              <a:buFont typeface="+mj-lt"/>
              <a:buAutoNum type="arabicPeriod" startAt="2"/>
            </a:pPr>
            <a:r>
              <a:rPr lang="en-US" dirty="0"/>
              <a:t>each </a:t>
            </a:r>
            <a:r>
              <a:rPr lang="en-US" dirty="0" smtClean="0"/>
              <a:t>student votes for her/himself</a:t>
            </a:r>
          </a:p>
          <a:p>
            <a:pPr marL="342900" indent="-342900">
              <a:buFont typeface="+mj-lt"/>
              <a:buAutoNum type="arabicPeriod" startAt="2"/>
            </a:pPr>
            <a:r>
              <a:rPr lang="en-US" dirty="0" smtClean="0"/>
              <a:t>show </a:t>
            </a:r>
            <a:r>
              <a:rPr lang="en-US" dirty="0"/>
              <a:t>the tally of the </a:t>
            </a:r>
            <a:r>
              <a:rPr lang="en-US" dirty="0" smtClean="0"/>
              <a:t>votes</a:t>
            </a:r>
          </a:p>
          <a:p>
            <a:pPr marL="342900" indent="-342900">
              <a:buFont typeface="+mj-lt"/>
              <a:buAutoNum type="arabicPeriod" startAt="2"/>
            </a:pPr>
            <a:r>
              <a:rPr lang="en-US" dirty="0" smtClean="0"/>
              <a:t>student </a:t>
            </a:r>
            <a:r>
              <a:rPr lang="en-US" dirty="0"/>
              <a:t>pairs discuss the tally and consider whether they want to change their opinion</a:t>
            </a:r>
          </a:p>
          <a:p>
            <a:pPr marL="342900" indent="-342900">
              <a:buFont typeface="+mj-lt"/>
              <a:buAutoNum type="arabicPeriod" startAt="2"/>
            </a:pPr>
            <a:r>
              <a:rPr lang="en-US" dirty="0"/>
              <a:t>students vote again and the tally is shown again</a:t>
            </a:r>
          </a:p>
          <a:p>
            <a:pPr marL="342900" indent="-342900">
              <a:buFont typeface="+mj-lt"/>
              <a:buAutoNum type="arabicPeriod" startAt="2"/>
            </a:pPr>
            <a:r>
              <a:rPr lang="en-US" dirty="0" smtClean="0"/>
              <a:t>discuss the answers</a:t>
            </a:r>
          </a:p>
        </p:txBody>
      </p:sp>
    </p:spTree>
    <p:extLst>
      <p:ext uri="{BB962C8B-B14F-4D97-AF65-F5344CB8AC3E}">
        <p14:creationId xmlns:p14="http://schemas.microsoft.com/office/powerpoint/2010/main" val="225564731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a:t>
            </a:r>
            <a:endParaRPr lang="en-US" dirty="0"/>
          </a:p>
        </p:txBody>
      </p:sp>
      <p:sp>
        <p:nvSpPr>
          <p:cNvPr id="3" name="Title 1"/>
          <p:cNvSpPr txBox="1">
            <a:spLocks/>
          </p:cNvSpPr>
          <p:nvPr/>
        </p:nvSpPr>
        <p:spPr>
          <a:xfrm>
            <a:off x="457200" y="287230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Terminate your instance!</a:t>
            </a:r>
            <a:endParaRPr lang="en-US" dirty="0"/>
          </a:p>
        </p:txBody>
      </p:sp>
    </p:spTree>
    <p:extLst>
      <p:ext uri="{BB962C8B-B14F-4D97-AF65-F5344CB8AC3E}">
        <p14:creationId xmlns:p14="http://schemas.microsoft.com/office/powerpoint/2010/main" val="29974846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Atlantic cod genome</a:t>
            </a:r>
            <a:endParaRPr lang="en-US" dirty="0"/>
          </a:p>
        </p:txBody>
      </p:sp>
      <p:pic>
        <p:nvPicPr>
          <p:cNvPr id="3" name="Picture 2"/>
          <p:cNvPicPr>
            <a:picLocks noChangeAspect="1"/>
          </p:cNvPicPr>
          <p:nvPr/>
        </p:nvPicPr>
        <p:blipFill>
          <a:blip r:embed="rId2">
            <a:extLst>
              <a:ext uri="{BEBA8EAE-BF5A-486C-A8C5-ECC9F3942E4B}">
                <a14:imgProps xmlns:a14="http://schemas.microsoft.com/office/drawing/2010/main">
                  <a14:imgLayer r:embed="rId3">
                    <a14:imgEffect>
                      <a14:backgroundRemoval t="4706" b="96471" l="1500" r="98500"/>
                    </a14:imgEffect>
                  </a14:imgLayer>
                </a14:imgProps>
              </a:ext>
            </a:extLst>
          </a:blip>
          <a:stretch>
            <a:fillRect/>
          </a:stretch>
        </p:blipFill>
        <p:spPr>
          <a:xfrm>
            <a:off x="708418" y="2044913"/>
            <a:ext cx="7552082" cy="3209634"/>
          </a:xfrm>
          <a:prstGeom prst="rect">
            <a:avLst/>
          </a:prstGeom>
        </p:spPr>
      </p:pic>
    </p:spTree>
    <p:extLst>
      <p:ext uri="{BB962C8B-B14F-4D97-AF65-F5344CB8AC3E}">
        <p14:creationId xmlns:p14="http://schemas.microsoft.com/office/powerpoint/2010/main" val="76456767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MCQ offline</a:t>
            </a:r>
            <a:endParaRPr lang="en-US" dirty="0"/>
          </a:p>
        </p:txBody>
      </p:sp>
      <p:sp>
        <p:nvSpPr>
          <p:cNvPr id="4" name="Title 1"/>
          <p:cNvSpPr txBox="1">
            <a:spLocks/>
          </p:cNvSpPr>
          <p:nvPr/>
        </p:nvSpPr>
        <p:spPr>
          <a:xfrm>
            <a:off x="457200" y="129278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t>Sticky notes</a:t>
            </a:r>
            <a:endParaRPr lang="en-US" dirty="0"/>
          </a:p>
        </p:txBody>
      </p:sp>
      <p:sp>
        <p:nvSpPr>
          <p:cNvPr id="5" name="Rectangle 4"/>
          <p:cNvSpPr/>
          <p:nvPr/>
        </p:nvSpPr>
        <p:spPr>
          <a:xfrm>
            <a:off x="555642" y="2575975"/>
            <a:ext cx="3175099" cy="2948458"/>
          </a:xfrm>
          <a:prstGeom prst="rect">
            <a:avLst/>
          </a:prstGeom>
          <a:solidFill>
            <a:srgbClr val="00FF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Green sticky</a:t>
            </a:r>
          </a:p>
          <a:p>
            <a:pPr algn="ctr"/>
            <a:endParaRPr lang="en-US" dirty="0"/>
          </a:p>
          <a:p>
            <a:pPr algn="ctr"/>
            <a:endParaRPr lang="en-US" dirty="0"/>
          </a:p>
          <a:p>
            <a:pPr algn="ctr"/>
            <a:endParaRPr lang="en-US" dirty="0"/>
          </a:p>
        </p:txBody>
      </p:sp>
      <p:sp>
        <p:nvSpPr>
          <p:cNvPr id="6" name="Rectangle 5"/>
          <p:cNvSpPr/>
          <p:nvPr/>
        </p:nvSpPr>
        <p:spPr>
          <a:xfrm>
            <a:off x="5125516" y="2575975"/>
            <a:ext cx="3202762" cy="2948458"/>
          </a:xfrm>
          <a:prstGeom prst="rect">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Red </a:t>
            </a:r>
            <a:r>
              <a:rPr lang="en-US" dirty="0" smtClean="0"/>
              <a:t>sticky</a:t>
            </a:r>
          </a:p>
          <a:p>
            <a:pPr algn="ctr"/>
            <a:endParaRPr lang="en-US" dirty="0" smtClean="0"/>
          </a:p>
          <a:p>
            <a:pPr algn="ctr"/>
            <a:endParaRPr lang="en-US" dirty="0"/>
          </a:p>
          <a:p>
            <a:pPr algn="ctr"/>
            <a:endParaRPr lang="en-US" dirty="0"/>
          </a:p>
        </p:txBody>
      </p:sp>
    </p:spTree>
    <p:extLst>
      <p:ext uri="{BB962C8B-B14F-4D97-AF65-F5344CB8AC3E}">
        <p14:creationId xmlns:p14="http://schemas.microsoft.com/office/powerpoint/2010/main" val="161472621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MCQ offline</a:t>
            </a:r>
            <a:endParaRPr lang="en-US" dirty="0"/>
          </a:p>
        </p:txBody>
      </p:sp>
      <p:pic>
        <p:nvPicPr>
          <p:cNvPr id="3" name="Picture 2"/>
          <p:cNvPicPr>
            <a:picLocks noChangeAspect="1"/>
          </p:cNvPicPr>
          <p:nvPr/>
        </p:nvPicPr>
        <p:blipFill rotWithShape="1">
          <a:blip r:embed="rId2"/>
          <a:srcRect t="14035"/>
          <a:stretch/>
        </p:blipFill>
        <p:spPr>
          <a:xfrm>
            <a:off x="2273300" y="1282774"/>
            <a:ext cx="4584700" cy="5254978"/>
          </a:xfrm>
          <a:prstGeom prst="rect">
            <a:avLst/>
          </a:prstGeom>
        </p:spPr>
      </p:pic>
    </p:spTree>
    <p:extLst>
      <p:ext uri="{BB962C8B-B14F-4D97-AF65-F5344CB8AC3E}">
        <p14:creationId xmlns:p14="http://schemas.microsoft.com/office/powerpoint/2010/main" val="1261548785"/>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further resources</a:t>
            </a:r>
            <a:endParaRPr lang="en-US" dirty="0"/>
          </a:p>
        </p:txBody>
      </p:sp>
      <p:sp>
        <p:nvSpPr>
          <p:cNvPr id="4" name="Rectangle 3"/>
          <p:cNvSpPr/>
          <p:nvPr/>
        </p:nvSpPr>
        <p:spPr>
          <a:xfrm>
            <a:off x="457200" y="1180461"/>
            <a:ext cx="8229600" cy="4801315"/>
          </a:xfrm>
          <a:prstGeom prst="rect">
            <a:avLst/>
          </a:prstGeom>
        </p:spPr>
        <p:txBody>
          <a:bodyPr wrap="square">
            <a:spAutoFit/>
          </a:bodyPr>
          <a:lstStyle/>
          <a:p>
            <a:r>
              <a:rPr lang="en-US" b="1" dirty="0" err="1"/>
              <a:t>PeerWise</a:t>
            </a:r>
            <a:r>
              <a:rPr lang="en-US" dirty="0"/>
              <a:t>: </a:t>
            </a:r>
            <a:r>
              <a:rPr lang="en-US" dirty="0" err="1" smtClean="0"/>
              <a:t>peerwise.cs.auckland.ac.nz</a:t>
            </a:r>
            <a:endParaRPr lang="en-US" dirty="0" smtClean="0"/>
          </a:p>
          <a:p>
            <a:r>
              <a:rPr lang="en-US" dirty="0"/>
              <a:t>	</a:t>
            </a:r>
            <a:r>
              <a:rPr lang="en-US" dirty="0" smtClean="0"/>
              <a:t>have </a:t>
            </a:r>
            <a:r>
              <a:rPr lang="en-US" dirty="0"/>
              <a:t>students generate multiple choice </a:t>
            </a:r>
            <a:r>
              <a:rPr lang="en-US" dirty="0" smtClean="0"/>
              <a:t>questions</a:t>
            </a:r>
          </a:p>
          <a:p>
            <a:endParaRPr lang="en-US" dirty="0"/>
          </a:p>
          <a:p>
            <a:r>
              <a:rPr lang="en-US" b="1" dirty="0" err="1"/>
              <a:t>MentiMeter</a:t>
            </a:r>
            <a:r>
              <a:rPr lang="en-US" dirty="0"/>
              <a:t>: </a:t>
            </a:r>
            <a:r>
              <a:rPr lang="en-US" dirty="0" err="1" smtClean="0"/>
              <a:t>mentimeter.com</a:t>
            </a:r>
            <a:endParaRPr lang="en-US" dirty="0" smtClean="0"/>
          </a:p>
          <a:p>
            <a:r>
              <a:rPr lang="en-US" dirty="0"/>
              <a:t>	</a:t>
            </a:r>
            <a:r>
              <a:rPr lang="en-US" dirty="0" smtClean="0"/>
              <a:t>polling</a:t>
            </a:r>
            <a:r>
              <a:rPr lang="en-US" dirty="0"/>
              <a:t>/multiple choice questions </a:t>
            </a:r>
            <a:r>
              <a:rPr lang="en-US" dirty="0" err="1" smtClean="0"/>
              <a:t>etc</a:t>
            </a:r>
            <a:endParaRPr lang="en-US" dirty="0"/>
          </a:p>
          <a:p>
            <a:endParaRPr lang="en-US" dirty="0" smtClean="0"/>
          </a:p>
          <a:p>
            <a:r>
              <a:rPr lang="en-US" b="1" dirty="0" err="1" smtClean="0"/>
              <a:t>Socrative</a:t>
            </a:r>
            <a:r>
              <a:rPr lang="en-US" dirty="0"/>
              <a:t>: </a:t>
            </a:r>
            <a:r>
              <a:rPr lang="en-US" dirty="0" err="1" smtClean="0"/>
              <a:t>socrative.com</a:t>
            </a:r>
            <a:endParaRPr lang="en-US" dirty="0"/>
          </a:p>
          <a:p>
            <a:r>
              <a:rPr lang="en-US" dirty="0" smtClean="0"/>
              <a:t>	polling</a:t>
            </a:r>
            <a:r>
              <a:rPr lang="en-US" dirty="0"/>
              <a:t>/multiple choice questions </a:t>
            </a:r>
            <a:r>
              <a:rPr lang="en-US" dirty="0" err="1"/>
              <a:t>etc</a:t>
            </a:r>
            <a:endParaRPr lang="en-US" dirty="0"/>
          </a:p>
          <a:p>
            <a:endParaRPr lang="en-US" dirty="0" smtClean="0"/>
          </a:p>
          <a:p>
            <a:r>
              <a:rPr lang="en-US" b="1" dirty="0" err="1" smtClean="0"/>
              <a:t>Directpoll</a:t>
            </a:r>
            <a:r>
              <a:rPr lang="en-US" dirty="0"/>
              <a:t>: </a:t>
            </a:r>
            <a:r>
              <a:rPr lang="en-US" dirty="0" err="1" smtClean="0"/>
              <a:t>directpoll.com</a:t>
            </a:r>
            <a:endParaRPr lang="en-US" dirty="0" smtClean="0"/>
          </a:p>
          <a:p>
            <a:r>
              <a:rPr lang="en-US" dirty="0" smtClean="0"/>
              <a:t>	polling</a:t>
            </a:r>
            <a:r>
              <a:rPr lang="en-US" dirty="0"/>
              <a:t>/multiple choice questions </a:t>
            </a:r>
            <a:r>
              <a:rPr lang="en-US" dirty="0" err="1"/>
              <a:t>etc</a:t>
            </a:r>
            <a:endParaRPr lang="en-US" dirty="0"/>
          </a:p>
          <a:p>
            <a:endParaRPr lang="en-US" dirty="0" smtClean="0"/>
          </a:p>
          <a:p>
            <a:r>
              <a:rPr lang="en-US" b="1" dirty="0" err="1" smtClean="0"/>
              <a:t>Responseware</a:t>
            </a:r>
            <a:r>
              <a:rPr lang="en-US" dirty="0"/>
              <a:t>: </a:t>
            </a:r>
            <a:r>
              <a:rPr lang="en-US" dirty="0" err="1" smtClean="0"/>
              <a:t>responseware.turningtechnologies.com</a:t>
            </a:r>
            <a:endParaRPr lang="en-US" dirty="0" smtClean="0"/>
          </a:p>
          <a:p>
            <a:r>
              <a:rPr lang="en-US" dirty="0" smtClean="0"/>
              <a:t>	polling</a:t>
            </a:r>
            <a:r>
              <a:rPr lang="en-US" dirty="0"/>
              <a:t>/multiple choice questions </a:t>
            </a:r>
            <a:r>
              <a:rPr lang="en-US" dirty="0" err="1"/>
              <a:t>etc</a:t>
            </a:r>
            <a:endParaRPr lang="en-US" dirty="0"/>
          </a:p>
          <a:p>
            <a:endParaRPr lang="en-US" dirty="0" smtClean="0"/>
          </a:p>
          <a:p>
            <a:r>
              <a:rPr lang="en-US" b="1" dirty="0" err="1" smtClean="0"/>
              <a:t>Padlet</a:t>
            </a:r>
            <a:r>
              <a:rPr lang="en-US" dirty="0"/>
              <a:t>: </a:t>
            </a:r>
            <a:r>
              <a:rPr lang="en-US" dirty="0" err="1" smtClean="0"/>
              <a:t>padlet.com</a:t>
            </a:r>
            <a:endParaRPr lang="en-US" dirty="0" smtClean="0"/>
          </a:p>
          <a:p>
            <a:r>
              <a:rPr lang="en-US" dirty="0"/>
              <a:t>	</a:t>
            </a:r>
            <a:r>
              <a:rPr lang="en-US" dirty="0" smtClean="0"/>
              <a:t>a </a:t>
            </a:r>
            <a:r>
              <a:rPr lang="en-US" dirty="0"/>
              <a:t>wall to collect responses on</a:t>
            </a:r>
          </a:p>
        </p:txBody>
      </p:sp>
    </p:spTree>
    <p:extLst>
      <p:ext uri="{BB962C8B-B14F-4D97-AF65-F5344CB8AC3E}">
        <p14:creationId xmlns:p14="http://schemas.microsoft.com/office/powerpoint/2010/main" val="4159771841"/>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further resources</a:t>
            </a:r>
            <a:endParaRPr lang="en-US" dirty="0"/>
          </a:p>
        </p:txBody>
      </p:sp>
      <p:sp>
        <p:nvSpPr>
          <p:cNvPr id="3" name="Rectangle 2"/>
          <p:cNvSpPr/>
          <p:nvPr/>
        </p:nvSpPr>
        <p:spPr>
          <a:xfrm>
            <a:off x="457200" y="1603756"/>
            <a:ext cx="8229600" cy="3693319"/>
          </a:xfrm>
          <a:prstGeom prst="rect">
            <a:avLst/>
          </a:prstGeom>
        </p:spPr>
        <p:txBody>
          <a:bodyPr wrap="square">
            <a:spAutoFit/>
          </a:bodyPr>
          <a:lstStyle/>
          <a:p>
            <a:r>
              <a:rPr lang="en-US" b="1" dirty="0" smtClean="0"/>
              <a:t>Greg Wilson’s </a:t>
            </a:r>
            <a:r>
              <a:rPr lang="en-US" b="1" dirty="0" err="1" smtClean="0"/>
              <a:t>EuroSciPy</a:t>
            </a:r>
            <a:r>
              <a:rPr lang="en-US" b="1" dirty="0" smtClean="0"/>
              <a:t> </a:t>
            </a:r>
            <a:r>
              <a:rPr lang="en-US" b="1" dirty="0"/>
              <a:t>2015 </a:t>
            </a:r>
            <a:r>
              <a:rPr lang="en-US" b="1" dirty="0" smtClean="0"/>
              <a:t> presentation/workshop</a:t>
            </a:r>
          </a:p>
          <a:p>
            <a:endParaRPr lang="en-US" b="1" dirty="0" smtClean="0"/>
          </a:p>
          <a:p>
            <a:r>
              <a:rPr lang="en-US" dirty="0"/>
              <a:t>Evidence Based Teaching What We Know and How to Use </a:t>
            </a:r>
          </a:p>
          <a:p>
            <a:r>
              <a:rPr lang="en-US" dirty="0">
                <a:hlinkClick r:id="rId2"/>
              </a:rPr>
              <a:t>https://www.youtube.com/watch?v=</a:t>
            </a:r>
            <a:r>
              <a:rPr lang="en-US" dirty="0" smtClean="0">
                <a:hlinkClick r:id="rId2"/>
              </a:rPr>
              <a:t>kmVKGxPlTvc</a:t>
            </a:r>
            <a:endParaRPr lang="en-US" dirty="0" smtClean="0"/>
          </a:p>
          <a:p>
            <a:endParaRPr lang="en-US" b="1" dirty="0"/>
          </a:p>
          <a:p>
            <a:endParaRPr lang="en-US" b="1" dirty="0" smtClean="0"/>
          </a:p>
          <a:p>
            <a:r>
              <a:rPr lang="en-US" b="1" dirty="0" smtClean="0"/>
              <a:t>From my blog</a:t>
            </a:r>
          </a:p>
          <a:p>
            <a:endParaRPr lang="en-US" dirty="0"/>
          </a:p>
          <a:p>
            <a:r>
              <a:rPr lang="en-US" dirty="0" smtClean="0">
                <a:hlinkClick r:id="rId3"/>
              </a:rPr>
              <a:t>https</a:t>
            </a:r>
            <a:r>
              <a:rPr lang="en-US" dirty="0">
                <a:hlinkClick r:id="rId3"/>
              </a:rPr>
              <a:t>://flxlexblog.wordpress.com/2015/08/31/active-learning-strategies-for-bioinformatics-teaching-2</a:t>
            </a:r>
            <a:r>
              <a:rPr lang="en-US" dirty="0" smtClean="0">
                <a:hlinkClick r:id="rId3"/>
              </a:rPr>
              <a:t>/</a:t>
            </a:r>
            <a:r>
              <a:rPr lang="en-US" dirty="0" smtClean="0"/>
              <a:t> </a:t>
            </a:r>
          </a:p>
          <a:p>
            <a:endParaRPr lang="en-US" dirty="0" smtClean="0"/>
          </a:p>
          <a:p>
            <a:r>
              <a:rPr lang="en-US" dirty="0">
                <a:hlinkClick r:id="rId4"/>
              </a:rPr>
              <a:t>https://flxlexblog.wordpress.com/2015/09/23/notes-from-the-febs-iubmb-workshop-on-education-in-molecular-life-</a:t>
            </a:r>
            <a:r>
              <a:rPr lang="en-US" dirty="0" smtClean="0">
                <a:hlinkClick r:id="rId4"/>
              </a:rPr>
              <a:t>sciences</a:t>
            </a:r>
            <a:r>
              <a:rPr lang="en-US" dirty="0"/>
              <a:t> </a:t>
            </a:r>
            <a:endParaRPr lang="en-US" dirty="0" smtClean="0"/>
          </a:p>
        </p:txBody>
      </p:sp>
    </p:spTree>
    <p:extLst>
      <p:ext uri="{BB962C8B-B14F-4D97-AF65-F5344CB8AC3E}">
        <p14:creationId xmlns:p14="http://schemas.microsoft.com/office/powerpoint/2010/main" val="1283362706"/>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2410"/>
            <a:ext cx="8229600" cy="1143000"/>
          </a:xfrm>
        </p:spPr>
        <p:txBody>
          <a:bodyPr/>
          <a:lstStyle/>
          <a:p>
            <a:r>
              <a:rPr lang="en-US" dirty="0" smtClean="0"/>
              <a:t>Q&amp;A time</a:t>
            </a:r>
            <a:endParaRPr lang="en-US" dirty="0"/>
          </a:p>
        </p:txBody>
      </p:sp>
    </p:spTree>
    <p:extLst>
      <p:ext uri="{BB962C8B-B14F-4D97-AF65-F5344CB8AC3E}">
        <p14:creationId xmlns:p14="http://schemas.microsoft.com/office/powerpoint/2010/main" val="4153172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55900" y="181037"/>
            <a:ext cx="3619500" cy="736600"/>
          </a:xfrm>
          <a:prstGeom prst="rect">
            <a:avLst/>
          </a:prstGeom>
        </p:spPr>
      </p:pic>
      <p:sp>
        <p:nvSpPr>
          <p:cNvPr id="4" name="TextBox 3"/>
          <p:cNvSpPr txBox="1"/>
          <p:nvPr/>
        </p:nvSpPr>
        <p:spPr>
          <a:xfrm>
            <a:off x="3333854" y="1031960"/>
            <a:ext cx="2159929" cy="369332"/>
          </a:xfrm>
          <a:prstGeom prst="rect">
            <a:avLst/>
          </a:prstGeom>
          <a:noFill/>
        </p:spPr>
        <p:txBody>
          <a:bodyPr wrap="none" rtlCol="0">
            <a:spAutoFit/>
          </a:bodyPr>
          <a:lstStyle/>
          <a:p>
            <a:pPr algn="ctr"/>
            <a:r>
              <a:rPr lang="en-US" dirty="0" smtClean="0"/>
              <a:t>Instructor since 2013</a:t>
            </a:r>
            <a:endParaRPr lang="en-US" dirty="0"/>
          </a:p>
        </p:txBody>
      </p:sp>
      <p:pic>
        <p:nvPicPr>
          <p:cNvPr id="5" name="Picture 4"/>
          <p:cNvPicPr>
            <a:picLocks noChangeAspect="1"/>
          </p:cNvPicPr>
          <p:nvPr/>
        </p:nvPicPr>
        <p:blipFill>
          <a:blip r:embed="rId3"/>
          <a:stretch>
            <a:fillRect/>
          </a:stretch>
        </p:blipFill>
        <p:spPr>
          <a:xfrm>
            <a:off x="0" y="1578470"/>
            <a:ext cx="9144000" cy="4684690"/>
          </a:xfrm>
          <a:prstGeom prst="rect">
            <a:avLst/>
          </a:prstGeom>
        </p:spPr>
      </p:pic>
    </p:spTree>
    <p:extLst>
      <p:ext uri="{BB962C8B-B14F-4D97-AF65-F5344CB8AC3E}">
        <p14:creationId xmlns:p14="http://schemas.microsoft.com/office/powerpoint/2010/main" val="194999216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rotWithShape="1">
          <a:blip r:embed="rId2"/>
          <a:srcRect t="-2144" b="9358"/>
          <a:stretch/>
        </p:blipFill>
        <p:spPr>
          <a:xfrm>
            <a:off x="368300" y="0"/>
            <a:ext cx="8398565" cy="6363368"/>
          </a:xfrm>
          <a:prstGeom prst="rect">
            <a:avLst/>
          </a:prstGeom>
        </p:spPr>
      </p:pic>
      <p:sp>
        <p:nvSpPr>
          <p:cNvPr id="4" name="Rectangle 3"/>
          <p:cNvSpPr/>
          <p:nvPr/>
        </p:nvSpPr>
        <p:spPr>
          <a:xfrm>
            <a:off x="2400336" y="3576821"/>
            <a:ext cx="2120686" cy="139810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7037880" y="3437949"/>
            <a:ext cx="1602312" cy="192145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337907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learning</a:t>
            </a:r>
            <a:endParaRPr lang="en-US" dirty="0"/>
          </a:p>
        </p:txBody>
      </p:sp>
      <p:pic>
        <p:nvPicPr>
          <p:cNvPr id="3" name="Picture 2"/>
          <p:cNvPicPr>
            <a:picLocks noChangeAspect="1"/>
          </p:cNvPicPr>
          <p:nvPr/>
        </p:nvPicPr>
        <p:blipFill>
          <a:blip r:embed="rId2"/>
          <a:stretch>
            <a:fillRect/>
          </a:stretch>
        </p:blipFill>
        <p:spPr>
          <a:xfrm>
            <a:off x="0" y="1930400"/>
            <a:ext cx="9144000" cy="2987644"/>
          </a:xfrm>
          <a:prstGeom prst="rect">
            <a:avLst/>
          </a:prstGeom>
        </p:spPr>
      </p:pic>
      <p:sp>
        <p:nvSpPr>
          <p:cNvPr id="4" name="Rectangle 3"/>
          <p:cNvSpPr/>
          <p:nvPr/>
        </p:nvSpPr>
        <p:spPr>
          <a:xfrm>
            <a:off x="5571193" y="6181452"/>
            <a:ext cx="3115607" cy="369332"/>
          </a:xfrm>
          <a:prstGeom prst="rect">
            <a:avLst/>
          </a:prstGeom>
        </p:spPr>
        <p:txBody>
          <a:bodyPr wrap="none">
            <a:spAutoFit/>
          </a:bodyPr>
          <a:lstStyle/>
          <a:p>
            <a:r>
              <a:rPr lang="pt-BR" dirty="0" err="1"/>
              <a:t>doi</a:t>
            </a:r>
            <a:r>
              <a:rPr lang="pt-BR" dirty="0"/>
              <a:t>: 10.1073/pnas.1319030111</a:t>
            </a:r>
            <a:endParaRPr lang="en-US" dirty="0"/>
          </a:p>
        </p:txBody>
      </p:sp>
    </p:spTree>
    <p:extLst>
      <p:ext uri="{BB962C8B-B14F-4D97-AF65-F5344CB8AC3E}">
        <p14:creationId xmlns:p14="http://schemas.microsoft.com/office/powerpoint/2010/main" val="135189192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(Inter)active learning</a:t>
            </a:r>
            <a:endParaRPr lang="en-US" dirty="0"/>
          </a:p>
        </p:txBody>
      </p:sp>
      <p:sp>
        <p:nvSpPr>
          <p:cNvPr id="4" name="Rectangle 3"/>
          <p:cNvSpPr/>
          <p:nvPr/>
        </p:nvSpPr>
        <p:spPr>
          <a:xfrm>
            <a:off x="3416662" y="6366118"/>
            <a:ext cx="5440612" cy="369332"/>
          </a:xfrm>
          <a:prstGeom prst="rect">
            <a:avLst/>
          </a:prstGeom>
        </p:spPr>
        <p:txBody>
          <a:bodyPr wrap="none">
            <a:spAutoFit/>
          </a:bodyPr>
          <a:lstStyle/>
          <a:p>
            <a:r>
              <a:rPr lang="pt-BR" dirty="0" err="1"/>
              <a:t>https</a:t>
            </a:r>
            <a:r>
              <a:rPr lang="pt-BR" dirty="0"/>
              <a:t>://software-</a:t>
            </a:r>
            <a:r>
              <a:rPr lang="pt-BR" dirty="0" err="1"/>
              <a:t>carpentry.org</a:t>
            </a:r>
            <a:r>
              <a:rPr lang="pt-BR" dirty="0"/>
              <a:t>/</a:t>
            </a:r>
            <a:r>
              <a:rPr lang="pt-BR" dirty="0" err="1"/>
              <a:t>pages</a:t>
            </a:r>
            <a:r>
              <a:rPr lang="pt-BR" dirty="0"/>
              <a:t>/</a:t>
            </a:r>
            <a:r>
              <a:rPr lang="pt-BR" dirty="0" err="1"/>
              <a:t>testimonials.html</a:t>
            </a:r>
            <a:endParaRPr lang="en-US" dirty="0"/>
          </a:p>
        </p:txBody>
      </p:sp>
      <p:sp>
        <p:nvSpPr>
          <p:cNvPr id="5" name="TextBox 4"/>
          <p:cNvSpPr txBox="1"/>
          <p:nvPr/>
        </p:nvSpPr>
        <p:spPr>
          <a:xfrm>
            <a:off x="2970985" y="1644332"/>
            <a:ext cx="3601955" cy="369332"/>
          </a:xfrm>
          <a:prstGeom prst="rect">
            <a:avLst/>
          </a:prstGeom>
          <a:noFill/>
        </p:spPr>
        <p:txBody>
          <a:bodyPr wrap="none" rtlCol="0">
            <a:spAutoFit/>
          </a:bodyPr>
          <a:lstStyle/>
          <a:p>
            <a:r>
              <a:rPr lang="en-US" dirty="0" smtClean="0"/>
              <a:t>Software Carpentry = active learning</a:t>
            </a:r>
            <a:endParaRPr lang="en-US" dirty="0"/>
          </a:p>
        </p:txBody>
      </p:sp>
      <p:pic>
        <p:nvPicPr>
          <p:cNvPr id="6" name="Picture 5"/>
          <p:cNvPicPr>
            <a:picLocks noChangeAspect="1"/>
          </p:cNvPicPr>
          <p:nvPr/>
        </p:nvPicPr>
        <p:blipFill>
          <a:blip r:embed="rId2"/>
          <a:stretch>
            <a:fillRect/>
          </a:stretch>
        </p:blipFill>
        <p:spPr>
          <a:xfrm>
            <a:off x="2108200" y="2235200"/>
            <a:ext cx="4927600" cy="2374900"/>
          </a:xfrm>
          <a:prstGeom prst="rect">
            <a:avLst/>
          </a:prstGeom>
        </p:spPr>
      </p:pic>
    </p:spTree>
    <p:extLst>
      <p:ext uri="{BB962C8B-B14F-4D97-AF65-F5344CB8AC3E}">
        <p14:creationId xmlns:p14="http://schemas.microsoft.com/office/powerpoint/2010/main" val="223104709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session</a:t>
            </a:r>
            <a:endParaRPr lang="en-US" dirty="0"/>
          </a:p>
        </p:txBody>
      </p:sp>
      <p:sp>
        <p:nvSpPr>
          <p:cNvPr id="3" name="TextBox 2"/>
          <p:cNvSpPr txBox="1"/>
          <p:nvPr/>
        </p:nvSpPr>
        <p:spPr>
          <a:xfrm>
            <a:off x="236716" y="1655672"/>
            <a:ext cx="8585522" cy="3046988"/>
          </a:xfrm>
          <a:prstGeom prst="rect">
            <a:avLst/>
          </a:prstGeom>
          <a:noFill/>
        </p:spPr>
        <p:txBody>
          <a:bodyPr wrap="square" rtlCol="0">
            <a:spAutoFit/>
          </a:bodyPr>
          <a:lstStyle/>
          <a:p>
            <a:pPr algn="ctr"/>
            <a:r>
              <a:rPr lang="en-US" sz="3200" dirty="0" smtClean="0"/>
              <a:t>Examples of other approaches to active learning</a:t>
            </a:r>
          </a:p>
          <a:p>
            <a:pPr algn="ctr"/>
            <a:endParaRPr lang="en-US" sz="3200" dirty="0"/>
          </a:p>
          <a:p>
            <a:pPr algn="ctr"/>
            <a:r>
              <a:rPr lang="en-US" sz="3200" dirty="0" smtClean="0"/>
              <a:t>Online</a:t>
            </a:r>
          </a:p>
          <a:p>
            <a:pPr algn="ctr"/>
            <a:endParaRPr lang="en-US" sz="3200" dirty="0"/>
          </a:p>
          <a:p>
            <a:pPr algn="ctr"/>
            <a:r>
              <a:rPr lang="en-US" sz="3200" dirty="0" smtClean="0"/>
              <a:t>Offline</a:t>
            </a:r>
          </a:p>
          <a:p>
            <a:pPr algn="ctr"/>
            <a:endParaRPr lang="en-US" sz="3200" dirty="0"/>
          </a:p>
        </p:txBody>
      </p:sp>
    </p:spTree>
    <p:extLst>
      <p:ext uri="{BB962C8B-B14F-4D97-AF65-F5344CB8AC3E}">
        <p14:creationId xmlns:p14="http://schemas.microsoft.com/office/powerpoint/2010/main" val="14928624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7431</TotalTime>
  <Words>1272</Words>
  <Application>Microsoft Macintosh PowerPoint</Application>
  <PresentationFormat>On-screen Show (4:3)</PresentationFormat>
  <Paragraphs>282</Paragraphs>
  <Slides>44</Slides>
  <Notes>0</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Simple online and offline resources for making learning more interactive</vt:lpstr>
      <vt:lpstr>Outline</vt:lpstr>
      <vt:lpstr>Who am I</vt:lpstr>
      <vt:lpstr>Atlantic cod genome</vt:lpstr>
      <vt:lpstr>PowerPoint Presentation</vt:lpstr>
      <vt:lpstr>PowerPoint Presentation</vt:lpstr>
      <vt:lpstr>(Inter)active learning</vt:lpstr>
      <vt:lpstr>(Inter)active learning</vt:lpstr>
      <vt:lpstr>This session</vt:lpstr>
      <vt:lpstr>Genomes</vt:lpstr>
      <vt:lpstr>Sequencing</vt:lpstr>
      <vt:lpstr>What is this ‘assembly’ thing?</vt:lpstr>
      <vt:lpstr>What is this ‘assembly’ thing?</vt:lpstr>
      <vt:lpstr>An analogy</vt:lpstr>
      <vt:lpstr>An analogy</vt:lpstr>
      <vt:lpstr>An analogy</vt:lpstr>
      <vt:lpstr>PowerPoint Presentation</vt:lpstr>
      <vt:lpstr>PowerPoint Presentation</vt:lpstr>
      <vt:lpstr>PowerPoint Presentation</vt:lpstr>
      <vt:lpstr>de Bruijn graphs</vt:lpstr>
      <vt:lpstr>Graphs</vt:lpstr>
      <vt:lpstr>How I teach assembly</vt:lpstr>
      <vt:lpstr>How I teach assembly</vt:lpstr>
      <vt:lpstr>How I teach assembly</vt:lpstr>
      <vt:lpstr>How I teach assembly</vt:lpstr>
      <vt:lpstr>How I teach assembly</vt:lpstr>
      <vt:lpstr>Exercise</vt:lpstr>
      <vt:lpstr>kmers</vt:lpstr>
      <vt:lpstr>Metrics</vt:lpstr>
      <vt:lpstr>Metrics</vt:lpstr>
      <vt:lpstr>Next steps</vt:lpstr>
      <vt:lpstr>Important!</vt:lpstr>
      <vt:lpstr>Sticky notes</vt:lpstr>
      <vt:lpstr>Next steps</vt:lpstr>
      <vt:lpstr>Conclusion</vt:lpstr>
      <vt:lpstr>Next example</vt:lpstr>
      <vt:lpstr>Why did the contig N50 distribution show a peak?</vt:lpstr>
      <vt:lpstr>Multiple choice questions via Google form</vt:lpstr>
      <vt:lpstr>Important</vt:lpstr>
      <vt:lpstr>Taking MCQ offline</vt:lpstr>
      <vt:lpstr>Taking MCQ offline</vt:lpstr>
      <vt:lpstr>Some further resources</vt:lpstr>
      <vt:lpstr>Some further resources</vt:lpstr>
      <vt:lpstr>Q&amp;A time</vt:lpstr>
    </vt:vector>
  </TitlesOfParts>
  <Company>Universitetet i Oslo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improved reference genome for Atlantic cod</dc:title>
  <dc:creator>Bruker ved UiO</dc:creator>
  <cp:lastModifiedBy>Alexander  Nederbragt</cp:lastModifiedBy>
  <cp:revision>620</cp:revision>
  <dcterms:created xsi:type="dcterms:W3CDTF">2013-04-03T08:21:28Z</dcterms:created>
  <dcterms:modified xsi:type="dcterms:W3CDTF">2015-11-14T13:43:18Z</dcterms:modified>
</cp:coreProperties>
</file>